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85" r:id="rId17"/>
    <p:sldId id="271" r:id="rId18"/>
    <p:sldId id="286" r:id="rId19"/>
    <p:sldId id="272" r:id="rId20"/>
    <p:sldId id="273" r:id="rId21"/>
    <p:sldId id="274" r:id="rId22"/>
    <p:sldId id="288" r:id="rId23"/>
    <p:sldId id="275" r:id="rId24"/>
    <p:sldId id="276" r:id="rId25"/>
    <p:sldId id="277" r:id="rId26"/>
    <p:sldId id="278" r:id="rId27"/>
    <p:sldId id="279" r:id="rId28"/>
    <p:sldId id="290" r:id="rId29"/>
    <p:sldId id="291" r:id="rId30"/>
    <p:sldId id="292" r:id="rId31"/>
    <p:sldId id="282" r:id="rId32"/>
    <p:sldId id="283" r:id="rId33"/>
    <p:sldId id="284" r:id="rId34"/>
    <p:sldId id="300" r:id="rId35"/>
    <p:sldId id="294" r:id="rId36"/>
    <p:sldId id="295" r:id="rId37"/>
    <p:sldId id="296" r:id="rId38"/>
    <p:sldId id="301" r:id="rId39"/>
    <p:sldId id="293" r:id="rId40"/>
    <p:sldId id="297" r:id="rId41"/>
    <p:sldId id="298" r:id="rId42"/>
    <p:sldId id="299" r:id="rId43"/>
    <p:sldId id="302" r:id="rId44"/>
    <p:sldId id="303" r:id="rId45"/>
    <p:sldId id="28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fld id="{01CD6504-CFA3-45E2-A626-579670C8C799}"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CD6504-CFA3-45E2-A626-579670C8C79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CD6504-CFA3-45E2-A626-579670C8C79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CD6504-CFA3-45E2-A626-579670C8C79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01CD6504-CFA3-45E2-A626-579670C8C799}" type="datetimeFigureOut">
              <a:rPr lang="en-US" smtClean="0"/>
              <a:pPr/>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CD6504-CFA3-45E2-A626-579670C8C79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1CD6504-CFA3-45E2-A626-579670C8C799}" type="datetimeFigureOut">
              <a:rPr lang="en-US" smtClean="0"/>
              <a:pPr/>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1CD6504-CFA3-45E2-A626-579670C8C799}" type="datetimeFigureOut">
              <a:rPr lang="en-US" smtClean="0"/>
              <a:pPr/>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01CD6504-CFA3-45E2-A626-579670C8C799}" type="datetimeFigureOut">
              <a:rPr lang="en-US" smtClean="0"/>
              <a:pPr/>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CD6504-CFA3-45E2-A626-579670C8C79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DD5E9-4186-4577-9734-2366572691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01CD6504-CFA3-45E2-A626-579670C8C799}" type="datetimeFigureOut">
              <a:rPr lang="en-US" smtClean="0"/>
              <a:pPr/>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2DD5E9-4186-4577-9734-236657269169}"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1CD6504-CFA3-45E2-A626-579670C8C799}" type="datetimeFigureOut">
              <a:rPr lang="en-US" smtClean="0"/>
              <a:pPr/>
              <a:t>1/22/2021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82DD5E9-4186-4577-9734-2366572691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676399"/>
          </a:xfrm>
        </p:spPr>
        <p:txBody>
          <a:bodyPr>
            <a:normAutofit/>
          </a:bodyPr>
          <a:lstStyle/>
          <a:p>
            <a:r>
              <a:rPr lang="en-US" sz="3600" b="0" dirty="0">
                <a:latin typeface="Arial Black" pitchFamily="34" charset="0"/>
              </a:rPr>
              <a:t>CARDIAC CYCLE</a:t>
            </a:r>
          </a:p>
        </p:txBody>
      </p:sp>
      <p:sp>
        <p:nvSpPr>
          <p:cNvPr id="3" name="Subtitle 2"/>
          <p:cNvSpPr>
            <a:spLocks noGrp="1"/>
          </p:cNvSpPr>
          <p:nvPr>
            <p:ph type="subTitle" idx="1"/>
          </p:nvPr>
        </p:nvSpPr>
        <p:spPr>
          <a:xfrm>
            <a:off x="533400" y="4800600"/>
            <a:ext cx="7772400" cy="1199704"/>
          </a:xfrm>
        </p:spPr>
        <p:txBody>
          <a:bodyPr>
            <a:normAutofit/>
          </a:bodyPr>
          <a:lstStyle/>
          <a:p>
            <a:pPr algn="l"/>
            <a:r>
              <a:rPr lang="en-US" sz="2000" b="1" dirty="0"/>
              <a:t>DR VIVEK C WARRIER</a:t>
            </a:r>
          </a:p>
          <a:p>
            <a:pPr algn="l"/>
            <a:r>
              <a:rPr lang="en-US" sz="2000" b="1" dirty="0"/>
              <a:t>SENIOR RESIDENT </a:t>
            </a:r>
          </a:p>
          <a:p>
            <a:pPr algn="l"/>
            <a:r>
              <a:rPr lang="en-US" sz="2000" b="1" dirty="0"/>
              <a:t>DEPARTMENT OF CARDIOLOGY ,GMC CALICUT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572000"/>
          </a:xfrm>
        </p:spPr>
        <p:txBody>
          <a:bodyPr>
            <a:normAutofit lnSpcReduction="10000"/>
          </a:bodyPr>
          <a:lstStyle/>
          <a:p>
            <a:pPr>
              <a:buNone/>
            </a:pPr>
            <a:endParaRPr lang="en-US" sz="2400" dirty="0"/>
          </a:p>
          <a:p>
            <a:pPr>
              <a:buNone/>
            </a:pPr>
            <a:r>
              <a:rPr lang="en-US" sz="2000" dirty="0"/>
              <a:t>cardiologic systole is demarcated by heart</a:t>
            </a:r>
          </a:p>
          <a:p>
            <a:pPr>
              <a:buNone/>
            </a:pPr>
            <a:r>
              <a:rPr lang="en-US" sz="2000" dirty="0"/>
              <a:t>sounds rather than by physiologic events &amp; starts</a:t>
            </a:r>
          </a:p>
          <a:p>
            <a:pPr>
              <a:buNone/>
            </a:pPr>
            <a:r>
              <a:rPr lang="en-US" sz="2000" dirty="0"/>
              <a:t>fractionally later than physiologic systole and</a:t>
            </a:r>
          </a:p>
          <a:p>
            <a:pPr>
              <a:buNone/>
            </a:pPr>
            <a:r>
              <a:rPr lang="en-US" sz="2000" dirty="0"/>
              <a:t>ends significantly later.</a:t>
            </a:r>
          </a:p>
          <a:p>
            <a:pPr>
              <a:buNone/>
            </a:pPr>
            <a:endParaRPr lang="en-US" sz="2000" dirty="0"/>
          </a:p>
          <a:p>
            <a:pPr>
              <a:buNone/>
            </a:pPr>
            <a:endParaRPr lang="en-US" sz="2000" dirty="0"/>
          </a:p>
          <a:p>
            <a:pPr>
              <a:buNone/>
            </a:pPr>
            <a:r>
              <a:rPr lang="en-US" sz="2000" dirty="0"/>
              <a:t> cardiologic systole  - between closure of mitral valve and opening of aortic valve</a:t>
            </a:r>
          </a:p>
          <a:p>
            <a:pPr>
              <a:buNone/>
            </a:pPr>
            <a:endParaRPr lang="en-US" sz="2000" dirty="0"/>
          </a:p>
          <a:p>
            <a:pPr>
              <a:buNone/>
            </a:pPr>
            <a:endParaRPr lang="en-US" sz="2000" dirty="0"/>
          </a:p>
          <a:p>
            <a:pPr>
              <a:buNone/>
            </a:pPr>
            <a:endParaRPr lang="en-US" sz="2000" dirty="0"/>
          </a:p>
          <a:p>
            <a:pPr>
              <a:buNone/>
            </a:pPr>
            <a:r>
              <a:rPr lang="en-US" sz="2000" dirty="0"/>
              <a:t>Physiologic systole – </a:t>
            </a:r>
            <a:r>
              <a:rPr lang="en-US" sz="2000" dirty="0" err="1"/>
              <a:t>isovolumetric</a:t>
            </a:r>
            <a:r>
              <a:rPr lang="en-US" sz="2000" dirty="0"/>
              <a:t> contraction ,rapid ejection</a:t>
            </a:r>
          </a:p>
        </p:txBody>
      </p:sp>
      <p:sp>
        <p:nvSpPr>
          <p:cNvPr id="5" name="Title 1"/>
          <p:cNvSpPr>
            <a:spLocks noGrp="1"/>
          </p:cNvSpPr>
          <p:nvPr>
            <p:ph type="title"/>
          </p:nvPr>
        </p:nvSpPr>
        <p:spPr>
          <a:xfrm>
            <a:off x="381000" y="457200"/>
            <a:ext cx="8183880" cy="1051560"/>
          </a:xfrm>
        </p:spPr>
        <p:txBody>
          <a:bodyPr>
            <a:noAutofit/>
          </a:bodyPr>
          <a:lstStyle/>
          <a:p>
            <a:r>
              <a:rPr lang="en-US" sz="2800" dirty="0"/>
              <a:t>Physiologic Versus Cardiologic Systole and  Diastole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83880" cy="1051560"/>
          </a:xfrm>
        </p:spPr>
        <p:txBody>
          <a:bodyPr>
            <a:normAutofit/>
          </a:bodyPr>
          <a:lstStyle/>
          <a:p>
            <a:r>
              <a:rPr lang="en-US" sz="3200" dirty="0"/>
              <a:t>PHASES OF </a:t>
            </a:r>
            <a:r>
              <a:rPr lang="en-US" sz="3200" dirty="0">
                <a:solidFill>
                  <a:schemeClr val="accent1"/>
                </a:solidFill>
              </a:rPr>
              <a:t>CARDIAC CYCLE</a:t>
            </a:r>
          </a:p>
        </p:txBody>
      </p:sp>
      <p:sp>
        <p:nvSpPr>
          <p:cNvPr id="3" name="Content Placeholder 2"/>
          <p:cNvSpPr>
            <a:spLocks noGrp="1"/>
          </p:cNvSpPr>
          <p:nvPr>
            <p:ph idx="1"/>
          </p:nvPr>
        </p:nvSpPr>
        <p:spPr>
          <a:xfrm>
            <a:off x="533400" y="1981200"/>
            <a:ext cx="8183880" cy="3575304"/>
          </a:xfrm>
        </p:spPr>
        <p:txBody>
          <a:bodyPr>
            <a:normAutofit/>
          </a:bodyPr>
          <a:lstStyle/>
          <a:p>
            <a:r>
              <a:rPr lang="en-US" sz="2400" dirty="0" err="1"/>
              <a:t>Atrial</a:t>
            </a:r>
            <a:r>
              <a:rPr lang="en-US" sz="2400" dirty="0"/>
              <a:t> contraction</a:t>
            </a:r>
          </a:p>
          <a:p>
            <a:r>
              <a:rPr lang="en-US" sz="2400" dirty="0" err="1"/>
              <a:t>Isovolumetric</a:t>
            </a:r>
            <a:r>
              <a:rPr lang="en-US" sz="2400" dirty="0"/>
              <a:t> contraction</a:t>
            </a:r>
          </a:p>
          <a:p>
            <a:r>
              <a:rPr lang="en-US" sz="2400" dirty="0"/>
              <a:t>Rapid ejection</a:t>
            </a:r>
          </a:p>
          <a:p>
            <a:r>
              <a:rPr lang="en-US" sz="2400" dirty="0"/>
              <a:t>Slow ejection</a:t>
            </a:r>
          </a:p>
          <a:p>
            <a:r>
              <a:rPr lang="en-US" sz="2400" dirty="0" err="1"/>
              <a:t>Isovolumetric</a:t>
            </a:r>
            <a:r>
              <a:rPr lang="en-US" sz="2400" dirty="0"/>
              <a:t> relaxation</a:t>
            </a:r>
          </a:p>
          <a:p>
            <a:r>
              <a:rPr lang="en-US" sz="2400" dirty="0"/>
              <a:t>Rapid filling </a:t>
            </a:r>
          </a:p>
          <a:p>
            <a:r>
              <a:rPr lang="en-US" sz="2400" dirty="0"/>
              <a:t>Slow filling</a:t>
            </a:r>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83880" cy="655320"/>
          </a:xfrm>
        </p:spPr>
        <p:txBody>
          <a:bodyPr>
            <a:normAutofit/>
          </a:bodyPr>
          <a:lstStyle/>
          <a:p>
            <a:r>
              <a:rPr lang="en-US" sz="2200" dirty="0">
                <a:solidFill>
                  <a:schemeClr val="accent1"/>
                </a:solidFill>
              </a:rPr>
              <a:t>ATRIAL CONTRACTION</a:t>
            </a:r>
          </a:p>
        </p:txBody>
      </p:sp>
      <p:sp>
        <p:nvSpPr>
          <p:cNvPr id="3" name="Content Placeholder 2"/>
          <p:cNvSpPr>
            <a:spLocks noGrp="1"/>
          </p:cNvSpPr>
          <p:nvPr>
            <p:ph idx="1"/>
          </p:nvPr>
        </p:nvSpPr>
        <p:spPr>
          <a:xfrm>
            <a:off x="457200" y="2971800"/>
            <a:ext cx="8183880" cy="3505200"/>
          </a:xfrm>
        </p:spPr>
        <p:txBody>
          <a:bodyPr/>
          <a:lstStyle/>
          <a:p>
            <a:r>
              <a:rPr lang="en-US" sz="2000" dirty="0"/>
              <a:t>It is initiated by the P wave of the electrocardiogram, which represents electrical depolarization of the atria.</a:t>
            </a:r>
          </a:p>
          <a:p>
            <a:endParaRPr lang="en-US" sz="2000" dirty="0"/>
          </a:p>
          <a:p>
            <a:endParaRPr lang="en-US" sz="2000" dirty="0"/>
          </a:p>
          <a:p>
            <a:r>
              <a:rPr lang="en-US" sz="2000" dirty="0"/>
              <a:t>As the atria contract, the pressure within the </a:t>
            </a:r>
            <a:r>
              <a:rPr lang="en-US" sz="2000" dirty="0" err="1"/>
              <a:t>atrial</a:t>
            </a:r>
            <a:r>
              <a:rPr lang="en-US" sz="2000" dirty="0"/>
              <a:t> chambers increases, which forces more blood flow across the open </a:t>
            </a:r>
            <a:r>
              <a:rPr lang="en-US" sz="2000" dirty="0" err="1"/>
              <a:t>atrioventricular</a:t>
            </a:r>
            <a:r>
              <a:rPr lang="en-US" sz="2000" dirty="0"/>
              <a:t> (AV) valves, leading to a rapid flow of blood into the ventricles. </a:t>
            </a:r>
          </a:p>
          <a:p>
            <a:endParaRPr lang="en-US" sz="2000" dirty="0"/>
          </a:p>
          <a:p>
            <a:endParaRPr lang="en-US" sz="2000" dirty="0"/>
          </a:p>
        </p:txBody>
      </p:sp>
      <p:pic>
        <p:nvPicPr>
          <p:cNvPr id="4" name="Picture 3" descr="HD002a heart 2007.gif"/>
          <p:cNvPicPr>
            <a:picLocks noChangeAspect="1"/>
          </p:cNvPicPr>
          <p:nvPr/>
        </p:nvPicPr>
        <p:blipFill>
          <a:blip r:embed="rId2"/>
          <a:stretch>
            <a:fillRect/>
          </a:stretch>
        </p:blipFill>
        <p:spPr>
          <a:xfrm>
            <a:off x="5791200" y="762000"/>
            <a:ext cx="2743200" cy="21526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413248"/>
          </a:xfrm>
        </p:spPr>
        <p:txBody>
          <a:bodyPr>
            <a:normAutofit fontScale="92500" lnSpcReduction="10000"/>
          </a:bodyPr>
          <a:lstStyle/>
          <a:p>
            <a:endParaRPr lang="en-US" sz="2000" dirty="0"/>
          </a:p>
          <a:p>
            <a:r>
              <a:rPr lang="en-US" sz="2200" dirty="0"/>
              <a:t>Blood does not flow back into the vena cava because of inertial effects of the venous return and because the wave of contraction through the atria moves toward the AV valve thereby having a "milking effect." </a:t>
            </a:r>
          </a:p>
          <a:p>
            <a:endParaRPr lang="en-US" sz="2200" dirty="0"/>
          </a:p>
          <a:p>
            <a:r>
              <a:rPr lang="en-US" sz="2200" dirty="0" err="1"/>
              <a:t>Atrial</a:t>
            </a:r>
            <a:r>
              <a:rPr lang="en-US" sz="2200" dirty="0"/>
              <a:t> contraction does produce a small increase in venous pressure that can be noted as the "</a:t>
            </a:r>
            <a:r>
              <a:rPr lang="en-US" sz="2200" b="1" dirty="0"/>
              <a:t>a-wave</a:t>
            </a:r>
            <a:r>
              <a:rPr lang="en-US" sz="2200" dirty="0"/>
              <a:t>" of the left </a:t>
            </a:r>
            <a:r>
              <a:rPr lang="en-US" sz="2200" dirty="0" err="1"/>
              <a:t>atrial</a:t>
            </a:r>
            <a:r>
              <a:rPr lang="en-US" sz="2200" dirty="0"/>
              <a:t> pressure.</a:t>
            </a:r>
          </a:p>
          <a:p>
            <a:endParaRPr lang="en-US" sz="2200" dirty="0"/>
          </a:p>
          <a:p>
            <a:r>
              <a:rPr lang="en-US" sz="2200" dirty="0" err="1"/>
              <a:t>Atrial</a:t>
            </a:r>
            <a:r>
              <a:rPr lang="en-US" sz="2200" dirty="0"/>
              <a:t> contraction normally accounts for about 10-20% of left ventricular filling when a person is at rest </a:t>
            </a:r>
          </a:p>
          <a:p>
            <a:endParaRPr lang="en-US" sz="2200" dirty="0"/>
          </a:p>
          <a:p>
            <a:endParaRPr lang="en-US" sz="2200" dirty="0"/>
          </a:p>
          <a:p>
            <a:r>
              <a:rPr lang="en-US" sz="2200" dirty="0"/>
              <a:t>At high heart rates when there is less time for passive ventricular filling, the </a:t>
            </a:r>
            <a:r>
              <a:rPr lang="en-US" sz="2200" dirty="0" err="1"/>
              <a:t>atrial</a:t>
            </a:r>
            <a:r>
              <a:rPr lang="en-US" sz="2200" dirty="0"/>
              <a:t> contraction may account for up to 40% of ventricular filling. This is sometimes referred to as the "</a:t>
            </a:r>
            <a:r>
              <a:rPr lang="en-US" sz="2200" dirty="0" err="1"/>
              <a:t>atrial</a:t>
            </a:r>
            <a:r>
              <a:rPr lang="en-US" sz="2200" dirty="0"/>
              <a:t> kick."</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183880" cy="5334000"/>
          </a:xfrm>
        </p:spPr>
        <p:txBody>
          <a:bodyPr>
            <a:normAutofit/>
          </a:bodyPr>
          <a:lstStyle/>
          <a:p>
            <a:pPr>
              <a:buNone/>
            </a:pPr>
            <a:endParaRPr lang="en-US" sz="2000" dirty="0"/>
          </a:p>
          <a:p>
            <a:r>
              <a:rPr lang="en-US" sz="2000" dirty="0"/>
              <a:t>After </a:t>
            </a:r>
            <a:r>
              <a:rPr lang="en-US" sz="2000" dirty="0" err="1"/>
              <a:t>atrial</a:t>
            </a:r>
            <a:r>
              <a:rPr lang="en-US" sz="2000" dirty="0"/>
              <a:t> contraction is complete, pressure begins to fall; at this time, the ventricular volumes are maximal, which is termed the </a:t>
            </a:r>
            <a:r>
              <a:rPr lang="en-US" sz="2000" b="1" dirty="0"/>
              <a:t>end-diastolic volume</a:t>
            </a:r>
            <a:r>
              <a:rPr lang="en-US" sz="2000" dirty="0"/>
              <a:t> (EDV) about 120ml (pre load)</a:t>
            </a:r>
          </a:p>
          <a:p>
            <a:endParaRPr lang="en-US" sz="2000" dirty="0"/>
          </a:p>
          <a:p>
            <a:endParaRPr lang="en-US" sz="2000" dirty="0"/>
          </a:p>
          <a:p>
            <a:r>
              <a:rPr lang="en-US" sz="2000" dirty="0"/>
              <a:t>End-diastolic pressures - 8-12 mmHg (LV) &amp;                    3-6 mmHg (RV)</a:t>
            </a:r>
          </a:p>
          <a:p>
            <a:pPr>
              <a:buNone/>
            </a:pPr>
            <a:endParaRPr lang="en-US" sz="2000" dirty="0"/>
          </a:p>
          <a:p>
            <a:pPr>
              <a:buNone/>
            </a:pPr>
            <a:endParaRPr lang="en-US" sz="2000" dirty="0"/>
          </a:p>
          <a:p>
            <a:r>
              <a:rPr lang="en-US" sz="2000" dirty="0"/>
              <a:t>fourth heart sound  S</a:t>
            </a:r>
            <a:r>
              <a:rPr lang="en-US" sz="2000" baseline="-25000" dirty="0"/>
              <a:t>4</a:t>
            </a:r>
            <a:endParaRPr lang="en-US" sz="2000"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83880" cy="746760"/>
          </a:xfrm>
        </p:spPr>
        <p:txBody>
          <a:bodyPr>
            <a:normAutofit/>
          </a:bodyPr>
          <a:lstStyle/>
          <a:p>
            <a:r>
              <a:rPr lang="en-US" sz="2200" dirty="0"/>
              <a:t>ISOVOLUMETRIC CONTRACTION</a:t>
            </a:r>
          </a:p>
        </p:txBody>
      </p:sp>
      <p:sp>
        <p:nvSpPr>
          <p:cNvPr id="3" name="Content Placeholder 2"/>
          <p:cNvSpPr>
            <a:spLocks noGrp="1"/>
          </p:cNvSpPr>
          <p:nvPr>
            <p:ph idx="1"/>
          </p:nvPr>
        </p:nvSpPr>
        <p:spPr>
          <a:xfrm>
            <a:off x="457200" y="3200400"/>
            <a:ext cx="8183880" cy="2971800"/>
          </a:xfrm>
        </p:spPr>
        <p:txBody>
          <a:bodyPr>
            <a:normAutofit/>
          </a:bodyPr>
          <a:lstStyle/>
          <a:p>
            <a:r>
              <a:rPr lang="en-US" sz="2000" dirty="0"/>
              <a:t>All Valves Closed</a:t>
            </a:r>
          </a:p>
          <a:p>
            <a:endParaRPr lang="en-US" sz="2000" dirty="0"/>
          </a:p>
          <a:p>
            <a:pPr>
              <a:buNone/>
            </a:pPr>
            <a:endParaRPr lang="en-US" sz="2000" dirty="0"/>
          </a:p>
          <a:p>
            <a:r>
              <a:rPr lang="en-US" sz="2000" dirty="0"/>
              <a:t>Begins with the appearance of the</a:t>
            </a:r>
            <a:r>
              <a:rPr lang="en-US" sz="2000" b="1" dirty="0"/>
              <a:t> QRS </a:t>
            </a:r>
            <a:r>
              <a:rPr lang="en-US" sz="2000" dirty="0"/>
              <a:t>complex of the ECG, which represents ventricular depolarization</a:t>
            </a:r>
          </a:p>
          <a:p>
            <a:endParaRPr lang="en-US" sz="2000" dirty="0"/>
          </a:p>
        </p:txBody>
      </p:sp>
      <p:pic>
        <p:nvPicPr>
          <p:cNvPr id="4" name="Picture 3" descr="HD002b heart 2007.gif"/>
          <p:cNvPicPr>
            <a:picLocks noChangeAspect="1"/>
          </p:cNvPicPr>
          <p:nvPr/>
        </p:nvPicPr>
        <p:blipFill>
          <a:blip r:embed="rId2"/>
          <a:stretch>
            <a:fillRect/>
          </a:stretch>
        </p:blipFill>
        <p:spPr>
          <a:xfrm>
            <a:off x="5791200" y="1066800"/>
            <a:ext cx="2743200" cy="228600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184648"/>
          </a:xfrm>
        </p:spPr>
        <p:txBody>
          <a:bodyPr>
            <a:normAutofit/>
          </a:bodyPr>
          <a:lstStyle/>
          <a:p>
            <a:endParaRPr lang="en-US" sz="2000" dirty="0"/>
          </a:p>
          <a:p>
            <a:r>
              <a:rPr lang="en-US" sz="2000" dirty="0"/>
              <a:t>The AV valves close when </a:t>
            </a:r>
            <a:r>
              <a:rPr lang="en-US" sz="2000" dirty="0" err="1"/>
              <a:t>intraventricular</a:t>
            </a:r>
            <a:r>
              <a:rPr lang="en-US" sz="2000" dirty="0"/>
              <a:t> pressure exceeds </a:t>
            </a:r>
            <a:r>
              <a:rPr lang="en-US" sz="2000" dirty="0" err="1"/>
              <a:t>atrial</a:t>
            </a:r>
            <a:r>
              <a:rPr lang="en-US" sz="2000" dirty="0"/>
              <a:t> pressure, Closure of the AV valves results in the</a:t>
            </a:r>
            <a:r>
              <a:rPr lang="en-US" sz="2000" b="1" dirty="0"/>
              <a:t> first heart sound (S1)</a:t>
            </a:r>
          </a:p>
          <a:p>
            <a:endParaRPr lang="en-US" sz="2000" dirty="0"/>
          </a:p>
          <a:p>
            <a:endParaRPr lang="en-US" sz="2000" dirty="0"/>
          </a:p>
          <a:p>
            <a:r>
              <a:rPr lang="en-US" sz="2000" dirty="0"/>
              <a:t>During the time period between the closure of the AV valves and the opening of the aortic and </a:t>
            </a:r>
            <a:r>
              <a:rPr lang="en-US" sz="2000" dirty="0" err="1"/>
              <a:t>pulmonic</a:t>
            </a:r>
            <a:r>
              <a:rPr lang="en-US" sz="2000" dirty="0"/>
              <a:t> valves, ventricular pressure rises rapidly without a change in ventricular volume </a:t>
            </a:r>
          </a:p>
          <a:p>
            <a:endParaRPr lang="en-US" sz="2000" dirty="0"/>
          </a:p>
          <a:p>
            <a:r>
              <a:rPr lang="en-US" sz="2000" dirty="0"/>
              <a:t> "</a:t>
            </a:r>
            <a:r>
              <a:rPr lang="en-US" sz="2000" b="1" dirty="0"/>
              <a:t>c-wave</a:t>
            </a:r>
            <a:r>
              <a:rPr lang="en-US" sz="2000" dirty="0"/>
              <a:t>" may be noted in the LAP may be due to bulging of mitral valve leaflets back into left atrium.</a:t>
            </a:r>
          </a:p>
          <a:p>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183880" cy="1051560"/>
          </a:xfrm>
        </p:spPr>
        <p:txBody>
          <a:bodyPr>
            <a:normAutofit/>
          </a:bodyPr>
          <a:lstStyle/>
          <a:p>
            <a:r>
              <a:rPr lang="en-US" sz="2200" dirty="0"/>
              <a:t>RAPID EJECTION</a:t>
            </a:r>
            <a:r>
              <a:rPr lang="en-US" dirty="0"/>
              <a:t/>
            </a:r>
            <a:br>
              <a:rPr lang="en-US" dirty="0"/>
            </a:br>
            <a:endParaRPr lang="en-US" dirty="0"/>
          </a:p>
        </p:txBody>
      </p:sp>
      <p:sp>
        <p:nvSpPr>
          <p:cNvPr id="3" name="Content Placeholder 2"/>
          <p:cNvSpPr>
            <a:spLocks noGrp="1"/>
          </p:cNvSpPr>
          <p:nvPr>
            <p:ph idx="1"/>
          </p:nvPr>
        </p:nvSpPr>
        <p:spPr>
          <a:xfrm>
            <a:off x="304800" y="3352800"/>
            <a:ext cx="8183880" cy="3276600"/>
          </a:xfrm>
        </p:spPr>
        <p:txBody>
          <a:bodyPr>
            <a:normAutofit/>
          </a:bodyPr>
          <a:lstStyle/>
          <a:p>
            <a:r>
              <a:rPr lang="en-US" sz="2000" dirty="0"/>
              <a:t>Aortic and </a:t>
            </a:r>
            <a:r>
              <a:rPr lang="en-US" sz="2000" dirty="0" err="1"/>
              <a:t>Pulmonic</a:t>
            </a:r>
            <a:r>
              <a:rPr lang="en-US" sz="2000" dirty="0"/>
              <a:t> Valves Open; AV Valves Remain Closed</a:t>
            </a:r>
          </a:p>
          <a:p>
            <a:endParaRPr lang="en-US" sz="2000" dirty="0"/>
          </a:p>
          <a:p>
            <a:r>
              <a:rPr lang="en-US" sz="2000" dirty="0"/>
              <a:t>Ejection begins when the </a:t>
            </a:r>
            <a:r>
              <a:rPr lang="en-US" sz="2000" dirty="0" err="1"/>
              <a:t>intraventricular</a:t>
            </a:r>
            <a:r>
              <a:rPr lang="en-US" sz="2000" dirty="0"/>
              <a:t> pressures exceed the pressures within the aorta and pulmonary artery, which causes the aortic and </a:t>
            </a:r>
            <a:r>
              <a:rPr lang="en-US" sz="2000" dirty="0" err="1"/>
              <a:t>pulmonic</a:t>
            </a:r>
            <a:r>
              <a:rPr lang="en-US" sz="2000" dirty="0"/>
              <a:t> valves to open. </a:t>
            </a:r>
          </a:p>
          <a:p>
            <a:endParaRPr lang="en-US" sz="2000" dirty="0"/>
          </a:p>
          <a:p>
            <a:pPr>
              <a:buNone/>
            </a:pPr>
            <a:endParaRPr lang="en-US" sz="2000" dirty="0"/>
          </a:p>
          <a:p>
            <a:endParaRPr lang="en-US" sz="2000" dirty="0"/>
          </a:p>
        </p:txBody>
      </p:sp>
      <p:pic>
        <p:nvPicPr>
          <p:cNvPr id="4" name="Picture 3" descr="HD002c heart 2007.gif"/>
          <p:cNvPicPr>
            <a:picLocks noChangeAspect="1"/>
          </p:cNvPicPr>
          <p:nvPr/>
        </p:nvPicPr>
        <p:blipFill>
          <a:blip r:embed="rId2"/>
          <a:stretch>
            <a:fillRect/>
          </a:stretch>
        </p:blipFill>
        <p:spPr>
          <a:xfrm>
            <a:off x="5562600" y="838200"/>
            <a:ext cx="2895600" cy="22098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685800"/>
            <a:ext cx="8183880" cy="4876800"/>
          </a:xfrm>
        </p:spPr>
        <p:txBody>
          <a:bodyPr>
            <a:normAutofit/>
          </a:bodyPr>
          <a:lstStyle/>
          <a:p>
            <a:r>
              <a:rPr lang="en-US" sz="2000" dirty="0"/>
              <a:t>No heart sounds are ordinarily noted during ejection because the opening of healthy valves is silent.</a:t>
            </a:r>
          </a:p>
          <a:p>
            <a:endParaRPr lang="en-US" sz="2000" dirty="0"/>
          </a:p>
          <a:p>
            <a:endParaRPr lang="en-US" sz="2000" dirty="0"/>
          </a:p>
          <a:p>
            <a:r>
              <a:rPr lang="en-US" sz="2000" dirty="0"/>
              <a:t>Left </a:t>
            </a:r>
            <a:r>
              <a:rPr lang="en-US" sz="2000" dirty="0" err="1"/>
              <a:t>atrial</a:t>
            </a:r>
            <a:r>
              <a:rPr lang="en-US" sz="2000" dirty="0"/>
              <a:t> pressure initially decreases as the </a:t>
            </a:r>
            <a:r>
              <a:rPr lang="en-US" sz="2000" dirty="0" err="1"/>
              <a:t>atrial</a:t>
            </a:r>
            <a:r>
              <a:rPr lang="en-US" sz="2000" dirty="0"/>
              <a:t> base is pulled downward, expanding the </a:t>
            </a:r>
            <a:r>
              <a:rPr lang="en-US" sz="2000" dirty="0" err="1"/>
              <a:t>atrial</a:t>
            </a:r>
            <a:r>
              <a:rPr lang="en-US" sz="2000" dirty="0"/>
              <a:t> chamber. Blood continues to flow into the atria from their respective venous inflow tracts and the </a:t>
            </a:r>
            <a:r>
              <a:rPr lang="en-US" sz="2000" dirty="0" err="1"/>
              <a:t>atrial</a:t>
            </a:r>
            <a:r>
              <a:rPr lang="en-US" sz="2000" dirty="0"/>
              <a:t> pressures begin to rise. This rise in pressure continues until the AV valves open</a:t>
            </a:r>
          </a:p>
          <a:p>
            <a:endParaRPr lang="en-US" dirty="0"/>
          </a:p>
          <a:p>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183880" cy="1051560"/>
          </a:xfrm>
        </p:spPr>
        <p:txBody>
          <a:bodyPr>
            <a:normAutofit/>
          </a:bodyPr>
          <a:lstStyle/>
          <a:p>
            <a:r>
              <a:rPr lang="en-US" sz="2200" dirty="0"/>
              <a:t>REDUCED EJECTION</a:t>
            </a:r>
          </a:p>
        </p:txBody>
      </p:sp>
      <p:sp>
        <p:nvSpPr>
          <p:cNvPr id="3" name="Content Placeholder 2"/>
          <p:cNvSpPr>
            <a:spLocks noGrp="1"/>
          </p:cNvSpPr>
          <p:nvPr>
            <p:ph idx="1"/>
          </p:nvPr>
        </p:nvSpPr>
        <p:spPr>
          <a:xfrm>
            <a:off x="381000" y="838200"/>
            <a:ext cx="6172200" cy="5257800"/>
          </a:xfrm>
        </p:spPr>
        <p:txBody>
          <a:bodyPr>
            <a:noAutofit/>
          </a:bodyPr>
          <a:lstStyle/>
          <a:p>
            <a:r>
              <a:rPr lang="en-US" sz="2000" dirty="0"/>
              <a:t>Approximately 200 </a:t>
            </a:r>
            <a:r>
              <a:rPr lang="en-US" sz="2000" dirty="0" err="1"/>
              <a:t>msec</a:t>
            </a:r>
            <a:r>
              <a:rPr lang="en-US" sz="2000" dirty="0"/>
              <a:t> after the QRS, ventricular </a:t>
            </a:r>
            <a:r>
              <a:rPr lang="en-US" sz="2000" dirty="0" err="1"/>
              <a:t>repolarization</a:t>
            </a:r>
            <a:r>
              <a:rPr lang="en-US" sz="2000" dirty="0"/>
              <a:t> occurs as shown by the T-wave </a:t>
            </a:r>
          </a:p>
          <a:p>
            <a:endParaRPr lang="en-US" sz="2000" dirty="0"/>
          </a:p>
          <a:p>
            <a:r>
              <a:rPr lang="en-US" sz="2000" dirty="0" err="1"/>
              <a:t>Repolarization</a:t>
            </a:r>
            <a:r>
              <a:rPr lang="en-US" sz="2000" dirty="0"/>
              <a:t> leads to a decline in ventricular active tension and pressure generation; therefore, the rate of ejection (ventricular emptying) falls. Ventricular pressure falls slightly below outflow tract pressure; however, outward flow still occurs due to kinetic energy of the blood &amp; elastic recoil of aorta ( </a:t>
            </a:r>
            <a:r>
              <a:rPr lang="en-US" sz="2000" dirty="0" err="1"/>
              <a:t>windkessel</a:t>
            </a:r>
            <a:r>
              <a:rPr lang="en-US" sz="2000" dirty="0"/>
              <a:t> effect)</a:t>
            </a:r>
          </a:p>
          <a:p>
            <a:endParaRPr lang="en-US" sz="2000" dirty="0"/>
          </a:p>
          <a:p>
            <a:r>
              <a:rPr lang="en-US" sz="2000" dirty="0"/>
              <a:t>Left </a:t>
            </a:r>
            <a:r>
              <a:rPr lang="en-US" sz="2000" dirty="0" err="1"/>
              <a:t>atrial</a:t>
            </a:r>
            <a:r>
              <a:rPr lang="en-US" sz="2000" dirty="0"/>
              <a:t> and right </a:t>
            </a:r>
            <a:r>
              <a:rPr lang="en-US" sz="2000" dirty="0" err="1"/>
              <a:t>atrial</a:t>
            </a:r>
            <a:r>
              <a:rPr lang="en-US" sz="2000" dirty="0"/>
              <a:t> pressures gradually rise due to continued venous return from the lungs and from the systemic circulation, respectively.</a:t>
            </a:r>
          </a:p>
          <a:p>
            <a:endParaRPr lang="en-US" sz="2000" dirty="0"/>
          </a:p>
        </p:txBody>
      </p:sp>
      <p:pic>
        <p:nvPicPr>
          <p:cNvPr id="4" name="Picture 3" descr="HD002d heart 2007.gif"/>
          <p:cNvPicPr>
            <a:picLocks noChangeAspect="1"/>
          </p:cNvPicPr>
          <p:nvPr/>
        </p:nvPicPr>
        <p:blipFill>
          <a:blip r:embed="rId2"/>
          <a:stretch>
            <a:fillRect/>
          </a:stretch>
        </p:blipFill>
        <p:spPr>
          <a:xfrm>
            <a:off x="6324600" y="762000"/>
            <a:ext cx="2362200" cy="23050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4724400"/>
            <a:ext cx="3962400" cy="228600"/>
          </a:xfrm>
        </p:spPr>
        <p:txBody>
          <a:bodyPr>
            <a:normAutofit fontScale="90000"/>
          </a:bodyPr>
          <a:lstStyle/>
          <a:p>
            <a:endParaRPr lang="en-US" dirty="0"/>
          </a:p>
        </p:txBody>
      </p:sp>
      <p:pic>
        <p:nvPicPr>
          <p:cNvPr id="6" name="Content Placeholder 5" descr="220px-Thomas_Lewis_(cardiologist).jpg"/>
          <p:cNvPicPr>
            <a:picLocks noGrp="1" noChangeAspect="1"/>
          </p:cNvPicPr>
          <p:nvPr>
            <p:ph sz="half" idx="2"/>
          </p:nvPr>
        </p:nvPicPr>
        <p:blipFill>
          <a:blip r:embed="rId2"/>
          <a:stretch>
            <a:fillRect/>
          </a:stretch>
        </p:blipFill>
        <p:spPr>
          <a:xfrm>
            <a:off x="5410200" y="533400"/>
            <a:ext cx="3276600" cy="3505200"/>
          </a:xfrm>
        </p:spPr>
      </p:pic>
      <p:pic>
        <p:nvPicPr>
          <p:cNvPr id="5" name="Content Placeholder 4" descr="a-Carl-J-Wiggers-from-the-Western-Reserve-University-in-Cleveland-Ohio.png"/>
          <p:cNvPicPr>
            <a:picLocks noGrp="1" noChangeAspect="1"/>
          </p:cNvPicPr>
          <p:nvPr>
            <p:ph sz="half" idx="1"/>
          </p:nvPr>
        </p:nvPicPr>
        <p:blipFill>
          <a:blip r:embed="rId3"/>
          <a:stretch>
            <a:fillRect/>
          </a:stretch>
        </p:blipFill>
        <p:spPr>
          <a:xfrm>
            <a:off x="838200" y="533400"/>
            <a:ext cx="2819400" cy="3581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83880" cy="1051560"/>
          </a:xfrm>
        </p:spPr>
        <p:txBody>
          <a:bodyPr>
            <a:normAutofit/>
          </a:bodyPr>
          <a:lstStyle/>
          <a:p>
            <a:r>
              <a:rPr lang="en-US" sz="2200" dirty="0"/>
              <a:t>ISOVOLUMETRIC RELAXATION</a:t>
            </a:r>
          </a:p>
        </p:txBody>
      </p:sp>
      <p:sp>
        <p:nvSpPr>
          <p:cNvPr id="3" name="Content Placeholder 2"/>
          <p:cNvSpPr>
            <a:spLocks noGrp="1"/>
          </p:cNvSpPr>
          <p:nvPr>
            <p:ph idx="1"/>
          </p:nvPr>
        </p:nvSpPr>
        <p:spPr>
          <a:xfrm>
            <a:off x="304800" y="2590800"/>
            <a:ext cx="8382000" cy="3352800"/>
          </a:xfrm>
        </p:spPr>
        <p:txBody>
          <a:bodyPr>
            <a:normAutofit/>
          </a:bodyPr>
          <a:lstStyle/>
          <a:p>
            <a:endParaRPr lang="en-US" sz="2000" dirty="0"/>
          </a:p>
          <a:p>
            <a:r>
              <a:rPr lang="en-US" sz="2000" dirty="0"/>
              <a:t>When the </a:t>
            </a:r>
            <a:r>
              <a:rPr lang="en-US" sz="2000" dirty="0" err="1"/>
              <a:t>intraventricular</a:t>
            </a:r>
            <a:r>
              <a:rPr lang="en-US" sz="2000" dirty="0"/>
              <a:t> pressures fall sufficiently at the end of phase 4, the aortic and </a:t>
            </a:r>
            <a:r>
              <a:rPr lang="en-US" sz="2000" dirty="0" err="1"/>
              <a:t>pulmonic</a:t>
            </a:r>
            <a:r>
              <a:rPr lang="en-US" sz="2000" dirty="0"/>
              <a:t> valves abruptly close (aortic precedes </a:t>
            </a:r>
            <a:r>
              <a:rPr lang="en-US" sz="2000" dirty="0" err="1"/>
              <a:t>pulmonic</a:t>
            </a:r>
            <a:r>
              <a:rPr lang="en-US" sz="2000" dirty="0"/>
              <a:t>) causing the</a:t>
            </a:r>
            <a:r>
              <a:rPr lang="en-US" sz="2000" b="1" dirty="0"/>
              <a:t> second heart sound (S2)</a:t>
            </a:r>
          </a:p>
          <a:p>
            <a:endParaRPr lang="en-US" sz="2000" b="1" dirty="0"/>
          </a:p>
          <a:p>
            <a:r>
              <a:rPr lang="en-US" sz="2000" dirty="0"/>
              <a:t>Valve closure is associated with a small backflow of blood into the ventricles and a characteristic notch (</a:t>
            </a:r>
            <a:r>
              <a:rPr lang="en-US" sz="2000" b="1" dirty="0" err="1"/>
              <a:t>incisura</a:t>
            </a:r>
            <a:r>
              <a:rPr lang="en-US" sz="2000" b="1" dirty="0"/>
              <a:t> or </a:t>
            </a:r>
            <a:r>
              <a:rPr lang="en-US" sz="2000" b="1" dirty="0" err="1"/>
              <a:t>dicrotic</a:t>
            </a:r>
            <a:r>
              <a:rPr lang="en-US" sz="2000" b="1" dirty="0"/>
              <a:t> notch) </a:t>
            </a:r>
            <a:r>
              <a:rPr lang="en-US" sz="2000" dirty="0"/>
              <a:t>in the aortic and pulmonary artery pressure tracings.</a:t>
            </a:r>
          </a:p>
          <a:p>
            <a:endParaRPr lang="en-US" sz="2000" dirty="0"/>
          </a:p>
          <a:p>
            <a:pPr>
              <a:buNone/>
            </a:pPr>
            <a:endParaRPr lang="en-US" sz="2000" dirty="0"/>
          </a:p>
          <a:p>
            <a:endParaRPr lang="en-US" sz="2000" dirty="0"/>
          </a:p>
        </p:txBody>
      </p:sp>
      <p:pic>
        <p:nvPicPr>
          <p:cNvPr id="4" name="Picture 3" descr="HD002e heart 2007.gif"/>
          <p:cNvPicPr>
            <a:picLocks noChangeAspect="1"/>
          </p:cNvPicPr>
          <p:nvPr/>
        </p:nvPicPr>
        <p:blipFill>
          <a:blip r:embed="rId2"/>
          <a:stretch>
            <a:fillRect/>
          </a:stretch>
        </p:blipFill>
        <p:spPr>
          <a:xfrm>
            <a:off x="5791200" y="762001"/>
            <a:ext cx="2819400" cy="2133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183880" cy="5334000"/>
          </a:xfrm>
        </p:spPr>
        <p:txBody>
          <a:bodyPr>
            <a:normAutofit/>
          </a:bodyPr>
          <a:lstStyle/>
          <a:p>
            <a:endParaRPr lang="en-US" sz="2000" dirty="0"/>
          </a:p>
          <a:p>
            <a:r>
              <a:rPr lang="en-US" sz="2200" dirty="0"/>
              <a:t>After valve closure, the aortic and pulmonary artery pressures rise slightly </a:t>
            </a:r>
            <a:r>
              <a:rPr lang="en-US" sz="2200" b="1" dirty="0"/>
              <a:t>(</a:t>
            </a:r>
            <a:r>
              <a:rPr lang="en-US" sz="2200" b="1" dirty="0" err="1"/>
              <a:t>dicrotic</a:t>
            </a:r>
            <a:r>
              <a:rPr lang="en-US" sz="2200" b="1" dirty="0"/>
              <a:t> wave</a:t>
            </a:r>
            <a:r>
              <a:rPr lang="en-US" sz="2200" dirty="0"/>
              <a:t>) following by a slow decline in pressure.</a:t>
            </a:r>
          </a:p>
          <a:p>
            <a:endParaRPr lang="en-US" sz="2200" dirty="0"/>
          </a:p>
          <a:p>
            <a:endParaRPr lang="en-US" sz="2200" dirty="0"/>
          </a:p>
          <a:p>
            <a:endParaRPr lang="en-US" sz="2200" dirty="0"/>
          </a:p>
          <a:p>
            <a:endParaRPr lang="en-US" sz="2200" dirty="0"/>
          </a:p>
        </p:txBody>
      </p:sp>
      <p:pic>
        <p:nvPicPr>
          <p:cNvPr id="4" name="Picture 3" descr="phpPy4Rrh.png"/>
          <p:cNvPicPr>
            <a:picLocks noChangeAspect="1"/>
          </p:cNvPicPr>
          <p:nvPr/>
        </p:nvPicPr>
        <p:blipFill>
          <a:blip r:embed="rId2"/>
          <a:stretch>
            <a:fillRect/>
          </a:stretch>
        </p:blipFill>
        <p:spPr>
          <a:xfrm>
            <a:off x="990600" y="1981200"/>
            <a:ext cx="7620000" cy="48768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02920" y="530352"/>
            <a:ext cx="8183880" cy="5641848"/>
          </a:xfrm>
        </p:spPr>
        <p:txBody>
          <a:bodyPr>
            <a:normAutofit/>
          </a:bodyPr>
          <a:lstStyle/>
          <a:p>
            <a:r>
              <a:rPr lang="en-US" sz="2000" dirty="0"/>
              <a:t>Although ventricular pressures decrease during this phase, volumes do not change because all valves are closed.</a:t>
            </a:r>
          </a:p>
          <a:p>
            <a:endParaRPr lang="en-US" sz="2000" dirty="0"/>
          </a:p>
          <a:p>
            <a:pPr>
              <a:buNone/>
            </a:pPr>
            <a:endParaRPr lang="en-US" sz="2000" dirty="0"/>
          </a:p>
          <a:p>
            <a:r>
              <a:rPr lang="en-US" sz="2000" dirty="0"/>
              <a:t> The volume of blood that remains in a ventricle is called the</a:t>
            </a:r>
            <a:r>
              <a:rPr lang="en-US" sz="2000" b="1" dirty="0"/>
              <a:t> end-systolic volume and is ~50 ml in the left </a:t>
            </a:r>
            <a:r>
              <a:rPr lang="en-US" sz="2000" dirty="0"/>
              <a:t>ventricle. </a:t>
            </a:r>
          </a:p>
          <a:p>
            <a:endParaRPr lang="en-US" sz="2000" dirty="0"/>
          </a:p>
          <a:p>
            <a:r>
              <a:rPr lang="en-US" sz="2000" dirty="0"/>
              <a:t>The difference between the end-diastolic volume and the end-systolic volume </a:t>
            </a:r>
            <a:r>
              <a:rPr lang="en-US" sz="2000" b="1" dirty="0"/>
              <a:t>is ~70 ml and represents the stroke volume.</a:t>
            </a:r>
          </a:p>
          <a:p>
            <a:endParaRPr lang="en-US" sz="2000" b="1" dirty="0"/>
          </a:p>
          <a:p>
            <a:endParaRPr lang="en-US" sz="2000" b="1" dirty="0"/>
          </a:p>
          <a:p>
            <a:r>
              <a:rPr lang="en-US" sz="2000" dirty="0"/>
              <a:t>Left </a:t>
            </a:r>
            <a:r>
              <a:rPr lang="en-US" sz="2000" dirty="0" err="1"/>
              <a:t>atrial</a:t>
            </a:r>
            <a:r>
              <a:rPr lang="en-US" sz="2000" dirty="0"/>
              <a:t> pressure (LAP) continues to rise because of venous return from the lungs. The peak LAP at the end of this phase is termed the</a:t>
            </a:r>
            <a:r>
              <a:rPr lang="en-US" sz="2000" b="1" dirty="0"/>
              <a:t> v-wave.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183880" cy="1051560"/>
          </a:xfrm>
        </p:spPr>
        <p:txBody>
          <a:bodyPr>
            <a:normAutofit/>
          </a:bodyPr>
          <a:lstStyle/>
          <a:p>
            <a:r>
              <a:rPr lang="en-US" sz="2200" dirty="0"/>
              <a:t>RAPID FILLING</a:t>
            </a:r>
            <a:r>
              <a:rPr lang="en-US" dirty="0"/>
              <a:t/>
            </a:r>
            <a:br>
              <a:rPr lang="en-US" dirty="0"/>
            </a:br>
            <a:endParaRPr lang="en-US" dirty="0"/>
          </a:p>
        </p:txBody>
      </p:sp>
      <p:sp>
        <p:nvSpPr>
          <p:cNvPr id="3" name="Content Placeholder 2"/>
          <p:cNvSpPr>
            <a:spLocks noGrp="1"/>
          </p:cNvSpPr>
          <p:nvPr>
            <p:ph idx="1"/>
          </p:nvPr>
        </p:nvSpPr>
        <p:spPr>
          <a:xfrm>
            <a:off x="381000" y="2514600"/>
            <a:ext cx="8183880" cy="3429000"/>
          </a:xfrm>
        </p:spPr>
        <p:txBody>
          <a:bodyPr>
            <a:normAutofit/>
          </a:bodyPr>
          <a:lstStyle/>
          <a:p>
            <a:r>
              <a:rPr lang="en-US" sz="2000" dirty="0"/>
              <a:t>Ventricles continue to relax at the end of phase 5, the </a:t>
            </a:r>
            <a:r>
              <a:rPr lang="en-US" sz="2000" dirty="0" err="1"/>
              <a:t>intraventricular</a:t>
            </a:r>
            <a:r>
              <a:rPr lang="en-US" sz="2000" dirty="0"/>
              <a:t> pressures will fall below their respective </a:t>
            </a:r>
            <a:r>
              <a:rPr lang="en-US" sz="2000" dirty="0" err="1"/>
              <a:t>atrial</a:t>
            </a:r>
            <a:r>
              <a:rPr lang="en-US" sz="2000" dirty="0"/>
              <a:t> pressures.</a:t>
            </a:r>
          </a:p>
          <a:p>
            <a:endParaRPr lang="en-US" sz="2000" dirty="0"/>
          </a:p>
          <a:p>
            <a:r>
              <a:rPr lang="en-US" sz="2000" dirty="0"/>
              <a:t>When this occurs, the AV valves rapidly open and passive ventricular filling begins.</a:t>
            </a:r>
          </a:p>
          <a:p>
            <a:endParaRPr lang="en-US" sz="2000" dirty="0"/>
          </a:p>
          <a:p>
            <a:r>
              <a:rPr lang="en-US" sz="2000" dirty="0"/>
              <a:t>Despite the inflow of blood from the atria, </a:t>
            </a:r>
            <a:r>
              <a:rPr lang="en-US" sz="2000" dirty="0" err="1"/>
              <a:t>intraventricular</a:t>
            </a:r>
            <a:r>
              <a:rPr lang="en-US" sz="2000" dirty="0"/>
              <a:t> pressure continues to briefly fall because the ventricles are still undergoing relaxation.</a:t>
            </a:r>
          </a:p>
          <a:p>
            <a:endParaRPr lang="en-US" sz="2000" dirty="0"/>
          </a:p>
          <a:p>
            <a:pPr>
              <a:buNone/>
            </a:pPr>
            <a:endParaRPr lang="en-US" sz="2000" dirty="0"/>
          </a:p>
        </p:txBody>
      </p:sp>
      <p:pic>
        <p:nvPicPr>
          <p:cNvPr id="4" name="Picture 3" descr="HD002f heart 2007.gif"/>
          <p:cNvPicPr>
            <a:picLocks noChangeAspect="1"/>
          </p:cNvPicPr>
          <p:nvPr/>
        </p:nvPicPr>
        <p:blipFill>
          <a:blip r:embed="rId2"/>
          <a:stretch>
            <a:fillRect/>
          </a:stretch>
        </p:blipFill>
        <p:spPr>
          <a:xfrm>
            <a:off x="6096000" y="457200"/>
            <a:ext cx="2438400" cy="2057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183880" cy="5870448"/>
          </a:xfrm>
        </p:spPr>
        <p:txBody>
          <a:bodyPr>
            <a:normAutofit/>
          </a:bodyPr>
          <a:lstStyle/>
          <a:p>
            <a:pPr algn="just"/>
            <a:r>
              <a:rPr lang="en-US" sz="2000" dirty="0"/>
              <a:t>Once the ventricles are completely relaxed, their pressures will slowly rise as they fill with blood from the atria.</a:t>
            </a:r>
          </a:p>
          <a:p>
            <a:pPr algn="just">
              <a:buNone/>
            </a:pPr>
            <a:endParaRPr lang="en-US" sz="2000" dirty="0"/>
          </a:p>
          <a:p>
            <a:pPr algn="just"/>
            <a:r>
              <a:rPr lang="en-US" sz="2000" dirty="0"/>
              <a:t>The peak of the LAP just before the valve opens is the    </a:t>
            </a:r>
            <a:r>
              <a:rPr lang="en-US" sz="2000" b="1" dirty="0"/>
              <a:t>"v-wave."</a:t>
            </a:r>
            <a:r>
              <a:rPr lang="en-US" sz="2000" dirty="0"/>
              <a:t>  This is followed by the </a:t>
            </a:r>
            <a:r>
              <a:rPr lang="en-US" sz="2000" b="1" dirty="0"/>
              <a:t>y-descent</a:t>
            </a:r>
            <a:r>
              <a:rPr lang="en-US" sz="2000" dirty="0"/>
              <a:t> of the LAP.</a:t>
            </a:r>
          </a:p>
          <a:p>
            <a:pPr algn="just">
              <a:buNone/>
            </a:pPr>
            <a:endParaRPr lang="en-US" sz="2000" dirty="0"/>
          </a:p>
          <a:p>
            <a:pPr algn="just">
              <a:buNone/>
            </a:pPr>
            <a:endParaRPr lang="en-US" sz="2000" dirty="0"/>
          </a:p>
          <a:p>
            <a:pPr algn="just"/>
            <a:r>
              <a:rPr lang="en-US" sz="2000" dirty="0"/>
              <a:t>Ventricular filling is normally silent. When a</a:t>
            </a:r>
            <a:r>
              <a:rPr lang="en-US" sz="2000" b="1" dirty="0"/>
              <a:t> third heart sound (S3</a:t>
            </a:r>
            <a:r>
              <a:rPr lang="en-US" sz="2000" dirty="0"/>
              <a:t>) is audible during rapid ventricular filling, it may represent tensing of </a:t>
            </a:r>
            <a:r>
              <a:rPr lang="en-US" sz="2000" dirty="0" err="1"/>
              <a:t>chordae</a:t>
            </a:r>
            <a:r>
              <a:rPr lang="en-US" sz="2000" dirty="0"/>
              <a:t> </a:t>
            </a:r>
            <a:r>
              <a:rPr lang="en-US" sz="2000" dirty="0" err="1"/>
              <a:t>tendineae</a:t>
            </a:r>
            <a:r>
              <a:rPr lang="en-US" sz="2000" dirty="0"/>
              <a:t> and AV ring during ventricular relaxation and filling.</a:t>
            </a:r>
          </a:p>
          <a:p>
            <a:pPr algn="just"/>
            <a:endParaRPr lang="en-US" sz="2000" dirty="0"/>
          </a:p>
          <a:p>
            <a:pPr algn="just"/>
            <a:endParaRPr lang="en-US" sz="2000" dirty="0"/>
          </a:p>
          <a:p>
            <a:pPr algn="just"/>
            <a:r>
              <a:rPr lang="en-US" sz="2000" dirty="0"/>
              <a:t>This heart sound is normal in children; but is often pathological in adults and caused by ventricular dilation</a:t>
            </a:r>
          </a:p>
          <a:p>
            <a:endParaRPr lang="en-US" sz="2000" dirty="0"/>
          </a:p>
          <a:p>
            <a:endParaRPr lang="en-US"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183880" cy="1051560"/>
          </a:xfrm>
        </p:spPr>
        <p:txBody>
          <a:bodyPr>
            <a:normAutofit/>
          </a:bodyPr>
          <a:lstStyle/>
          <a:p>
            <a:r>
              <a:rPr lang="en-US" sz="2200" dirty="0"/>
              <a:t>REDUCED FILLING </a:t>
            </a:r>
            <a:br>
              <a:rPr lang="en-US" sz="2200" dirty="0"/>
            </a:br>
            <a:endParaRPr lang="en-US" sz="2200" dirty="0"/>
          </a:p>
        </p:txBody>
      </p:sp>
      <p:sp>
        <p:nvSpPr>
          <p:cNvPr id="3" name="Content Placeholder 2"/>
          <p:cNvSpPr>
            <a:spLocks noGrp="1"/>
          </p:cNvSpPr>
          <p:nvPr>
            <p:ph idx="1"/>
          </p:nvPr>
        </p:nvSpPr>
        <p:spPr>
          <a:xfrm>
            <a:off x="457200" y="2743200"/>
            <a:ext cx="8183880" cy="3578352"/>
          </a:xfrm>
        </p:spPr>
        <p:txBody>
          <a:bodyPr>
            <a:normAutofit fontScale="92500" lnSpcReduction="20000"/>
          </a:bodyPr>
          <a:lstStyle/>
          <a:p>
            <a:r>
              <a:rPr lang="en-US" sz="2200" dirty="0"/>
              <a:t>As the ventricles continue to fill with blood and expand, they become less compliant and the </a:t>
            </a:r>
            <a:r>
              <a:rPr lang="en-US" sz="2200" dirty="0" err="1"/>
              <a:t>intraventricular</a:t>
            </a:r>
            <a:r>
              <a:rPr lang="en-US" sz="2200" dirty="0"/>
              <a:t> pressures rise. The increase in </a:t>
            </a:r>
            <a:r>
              <a:rPr lang="en-US" sz="2200" dirty="0" err="1"/>
              <a:t>intraventricular</a:t>
            </a:r>
            <a:r>
              <a:rPr lang="en-US" sz="2200" dirty="0"/>
              <a:t> pressure reduces the pressure gradient across the AV valves so that the rate of filling falls late in diastole.</a:t>
            </a:r>
          </a:p>
          <a:p>
            <a:endParaRPr lang="en-US" sz="2200" dirty="0"/>
          </a:p>
          <a:p>
            <a:r>
              <a:rPr lang="en-US" sz="2200" dirty="0"/>
              <a:t>In normal, resting hearts, the ventricle is about 80- 90% filled by the end of this phase. </a:t>
            </a:r>
          </a:p>
          <a:p>
            <a:endParaRPr lang="en-US" sz="2200" dirty="0"/>
          </a:p>
          <a:p>
            <a:endParaRPr lang="en-US" sz="2200" dirty="0"/>
          </a:p>
          <a:p>
            <a:r>
              <a:rPr lang="en-US" sz="2200" dirty="0"/>
              <a:t>Aortic and pulmonary arterial pressures continue to fall during this period.</a:t>
            </a:r>
          </a:p>
          <a:p>
            <a:endParaRPr lang="en-US" sz="2000" dirty="0"/>
          </a:p>
        </p:txBody>
      </p:sp>
      <p:pic>
        <p:nvPicPr>
          <p:cNvPr id="4" name="Picture 3" descr="HD002g heart 2007.gif"/>
          <p:cNvPicPr>
            <a:picLocks noChangeAspect="1"/>
          </p:cNvPicPr>
          <p:nvPr/>
        </p:nvPicPr>
        <p:blipFill>
          <a:blip r:embed="rId2"/>
          <a:stretch>
            <a:fillRect/>
          </a:stretch>
        </p:blipFill>
        <p:spPr>
          <a:xfrm>
            <a:off x="5943600" y="533400"/>
            <a:ext cx="2667000" cy="20764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7848600" cy="1143000"/>
          </a:xfrm>
        </p:spPr>
        <p:txBody>
          <a:bodyPr>
            <a:noAutofit/>
          </a:bodyPr>
          <a:lstStyle/>
          <a:p>
            <a:pPr>
              <a:buNone/>
            </a:pPr>
            <a:endParaRPr lang="en-US" sz="2000" dirty="0"/>
          </a:p>
          <a:p>
            <a:endParaRPr lang="en-US" sz="2000" u="sng" dirty="0"/>
          </a:p>
          <a:p>
            <a:r>
              <a:rPr lang="en-US" sz="2000" b="1" u="sng" dirty="0"/>
              <a:t>Total ventricular systole 0.3 sec</a:t>
            </a:r>
          </a:p>
          <a:p>
            <a:pPr>
              <a:buNone/>
            </a:pPr>
            <a:r>
              <a:rPr lang="en-US" sz="2000" dirty="0"/>
              <a:t>    </a:t>
            </a:r>
            <a:r>
              <a:rPr lang="en-US" sz="2000" dirty="0" err="1"/>
              <a:t>Isovolumic</a:t>
            </a:r>
            <a:r>
              <a:rPr lang="en-US" sz="2000" dirty="0"/>
              <a:t> contraction (b) 0.05 sec (0.015sec for RV)</a:t>
            </a:r>
          </a:p>
          <a:p>
            <a:pPr>
              <a:buNone/>
            </a:pPr>
            <a:r>
              <a:rPr lang="en-US" sz="2000" dirty="0"/>
              <a:t>    Maximal ejection (c) 0.1 sec</a:t>
            </a:r>
          </a:p>
          <a:p>
            <a:pPr>
              <a:buNone/>
            </a:pPr>
            <a:r>
              <a:rPr lang="en-US" sz="2000" dirty="0"/>
              <a:t>    Reduced ejection (d) 0.15 sec</a:t>
            </a:r>
          </a:p>
          <a:p>
            <a:endParaRPr lang="en-US" sz="2000" dirty="0"/>
          </a:p>
          <a:p>
            <a:r>
              <a:rPr lang="en-US" sz="2000" b="1" u="sng" dirty="0"/>
              <a:t>Total ventricular diastole 0.5 sec</a:t>
            </a:r>
          </a:p>
          <a:p>
            <a:pPr>
              <a:buNone/>
            </a:pPr>
            <a:r>
              <a:rPr lang="en-US" sz="2000" dirty="0"/>
              <a:t>    </a:t>
            </a:r>
            <a:r>
              <a:rPr lang="en-US" sz="2000" dirty="0" err="1"/>
              <a:t>Isovolumic</a:t>
            </a:r>
            <a:r>
              <a:rPr lang="en-US" sz="2000" dirty="0"/>
              <a:t> relaxation (e) 0.1 sec</a:t>
            </a:r>
          </a:p>
          <a:p>
            <a:pPr>
              <a:buNone/>
            </a:pPr>
            <a:r>
              <a:rPr lang="en-US" sz="2000" dirty="0"/>
              <a:t>    Rapid filling phase (f) 0.1 sec</a:t>
            </a:r>
          </a:p>
          <a:p>
            <a:pPr>
              <a:buNone/>
            </a:pPr>
            <a:r>
              <a:rPr lang="en-US" sz="2000" dirty="0"/>
              <a:t>    Slow filling (</a:t>
            </a:r>
            <a:r>
              <a:rPr lang="en-US" sz="2000" dirty="0" err="1"/>
              <a:t>diastasis</a:t>
            </a:r>
            <a:r>
              <a:rPr lang="en-US" sz="2000" dirty="0"/>
              <a:t>) (g) 0.2 sec</a:t>
            </a:r>
          </a:p>
          <a:p>
            <a:endParaRPr lang="en-US" sz="2000" dirty="0"/>
          </a:p>
          <a:p>
            <a:r>
              <a:rPr lang="en-US" sz="2000" b="1" dirty="0" err="1"/>
              <a:t>Atrial</a:t>
            </a:r>
            <a:r>
              <a:rPr lang="en-US" sz="2000" b="1" dirty="0"/>
              <a:t> systole or booster (a) 0.1 sec</a:t>
            </a:r>
          </a:p>
          <a:p>
            <a:endParaRPr lang="en-US" sz="2000" dirty="0"/>
          </a:p>
          <a:p>
            <a:pPr>
              <a:buNone/>
            </a:pPr>
            <a:r>
              <a:rPr lang="en-US" sz="2000" dirty="0"/>
              <a:t>GRAND TOTAL (</a:t>
            </a:r>
            <a:r>
              <a:rPr lang="en-US" sz="2000" dirty="0" err="1"/>
              <a:t>Syst+Diast</a:t>
            </a:r>
            <a:r>
              <a:rPr lang="en-US" sz="2000" dirty="0"/>
              <a:t>) = 0.8 sec</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457200"/>
            <a:ext cx="7239000" cy="533400"/>
          </a:xfrm>
        </p:spPr>
        <p:txBody>
          <a:bodyPr>
            <a:noAutofit/>
          </a:bodyPr>
          <a:lstStyle/>
          <a:p>
            <a:r>
              <a:rPr lang="en-US" sz="3200" dirty="0"/>
              <a:t>PRESSURE VOLUME LOOP</a:t>
            </a:r>
          </a:p>
        </p:txBody>
      </p:sp>
      <p:sp>
        <p:nvSpPr>
          <p:cNvPr id="3" name="Content Placeholder 2"/>
          <p:cNvSpPr>
            <a:spLocks noGrp="1"/>
          </p:cNvSpPr>
          <p:nvPr>
            <p:ph sz="half" idx="1"/>
          </p:nvPr>
        </p:nvSpPr>
        <p:spPr>
          <a:xfrm>
            <a:off x="533400" y="1295400"/>
            <a:ext cx="3353428" cy="4359146"/>
          </a:xfrm>
        </p:spPr>
        <p:txBody>
          <a:bodyPr>
            <a:normAutofit/>
          </a:bodyPr>
          <a:lstStyle/>
          <a:p>
            <a:r>
              <a:rPr lang="en-US" sz="2000" dirty="0"/>
              <a:t>Pressure-volume loop of RV is same as that of LV, however the area is only 1/5</a:t>
            </a:r>
            <a:r>
              <a:rPr lang="en-US" sz="2000" baseline="30000" dirty="0"/>
              <a:t>th</a:t>
            </a:r>
            <a:r>
              <a:rPr lang="en-US" sz="2000" dirty="0"/>
              <a:t> of LV because pressures are so much lower on right</a:t>
            </a:r>
          </a:p>
        </p:txBody>
      </p:sp>
      <p:pic>
        <p:nvPicPr>
          <p:cNvPr id="6" name="Picture 5" descr="1521613100.jpg"/>
          <p:cNvPicPr>
            <a:picLocks noChangeAspect="1"/>
          </p:cNvPicPr>
          <p:nvPr/>
        </p:nvPicPr>
        <p:blipFill>
          <a:blip r:embed="rId2"/>
          <a:stretch>
            <a:fillRect/>
          </a:stretch>
        </p:blipFill>
        <p:spPr>
          <a:xfrm>
            <a:off x="4114800" y="1143000"/>
            <a:ext cx="4572000" cy="4724400"/>
          </a:xfrm>
          <a:prstGeom prst="rect">
            <a:avLst/>
          </a:prstGeom>
          <a:solidFill>
            <a:schemeClr val="bg1"/>
          </a:solidFill>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457200"/>
            <a:ext cx="4572000" cy="5334000"/>
          </a:xfrm>
        </p:spPr>
        <p:txBody>
          <a:bodyPr>
            <a:noAutofit/>
          </a:bodyPr>
          <a:lstStyle/>
          <a:p>
            <a:r>
              <a:rPr lang="en-US" sz="2000" dirty="0"/>
              <a:t>The maximal pressure that can be developed by the ventricle at any given left ventricular volume is defined by the end-systolic </a:t>
            </a:r>
            <a:r>
              <a:rPr lang="en-US" sz="2000" dirty="0" err="1"/>
              <a:t>presuure</a:t>
            </a:r>
            <a:r>
              <a:rPr lang="en-US" sz="2000" dirty="0"/>
              <a:t>-volume relationship (ESPVR), which represents the </a:t>
            </a:r>
            <a:r>
              <a:rPr lang="en-US" sz="2000" dirty="0" err="1"/>
              <a:t>inotropic</a:t>
            </a:r>
            <a:r>
              <a:rPr lang="en-US" sz="2000" dirty="0"/>
              <a:t> state of the ventricle</a:t>
            </a:r>
          </a:p>
          <a:p>
            <a:pPr>
              <a:buNone/>
            </a:pPr>
            <a:r>
              <a:rPr lang="en-US" sz="2000" dirty="0"/>
              <a:t> </a:t>
            </a:r>
          </a:p>
          <a:p>
            <a:r>
              <a:rPr lang="en-US" sz="2000" dirty="0"/>
              <a:t>Ventricular filling occurs along the end-diastolic pressure-volume relationship (EDPVR), or passive filling curve for the ventricle. The slope of the EDPVR is the reciprocal of ventricular compliance</a:t>
            </a:r>
          </a:p>
        </p:txBody>
      </p:sp>
      <p:pic>
        <p:nvPicPr>
          <p:cNvPr id="3" name="Picture 2" descr="CF024 PV loops.png"/>
          <p:cNvPicPr>
            <a:picLocks noChangeAspect="1"/>
          </p:cNvPicPr>
          <p:nvPr/>
        </p:nvPicPr>
        <p:blipFill>
          <a:blip r:embed="rId2" cstate="print"/>
          <a:stretch>
            <a:fillRect/>
          </a:stretch>
        </p:blipFill>
        <p:spPr>
          <a:xfrm>
            <a:off x="4724400" y="381000"/>
            <a:ext cx="4038600" cy="5562600"/>
          </a:xfrm>
          <a:prstGeom prst="rect">
            <a:avLst/>
          </a:prstGeom>
          <a:solidFill>
            <a:schemeClr val="bg1"/>
          </a:solidFill>
          <a:ln>
            <a:noFill/>
          </a:ln>
          <a:effectLst>
            <a:outerShdw dist="139700" dir="2700000" algn="tl" rotWithShape="0">
              <a:schemeClr val="bg1">
                <a:alpha val="0"/>
              </a:scheme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04800" y="457200"/>
            <a:ext cx="4800600" cy="5410200"/>
          </a:xfrm>
        </p:spPr>
        <p:txBody>
          <a:bodyPr>
            <a:normAutofit/>
          </a:bodyPr>
          <a:lstStyle/>
          <a:p>
            <a:r>
              <a:rPr lang="en-US" sz="2000" dirty="0"/>
              <a:t>Loss of intrinsic </a:t>
            </a:r>
            <a:r>
              <a:rPr lang="en-US" sz="2000" dirty="0" err="1"/>
              <a:t>inotropy</a:t>
            </a:r>
            <a:r>
              <a:rPr lang="en-US" sz="2000" dirty="0"/>
              <a:t> decreases the slope of the end-systolic pressure-volume relationship (ESPVR) </a:t>
            </a:r>
          </a:p>
          <a:p>
            <a:pPr>
              <a:buNone/>
            </a:pPr>
            <a:endParaRPr lang="en-US" sz="2000" dirty="0"/>
          </a:p>
          <a:p>
            <a:r>
              <a:rPr lang="en-US" sz="2000" dirty="0"/>
              <a:t>This leads to an increase in end-systolic volume (</a:t>
            </a:r>
            <a:r>
              <a:rPr lang="en-US" sz="2000" dirty="0">
                <a:solidFill>
                  <a:srgbClr val="FF0000"/>
                </a:solidFill>
              </a:rPr>
              <a:t>red loop</a:t>
            </a:r>
            <a:r>
              <a:rPr lang="en-US" sz="2000" dirty="0"/>
              <a:t>)</a:t>
            </a:r>
          </a:p>
          <a:p>
            <a:pPr>
              <a:buNone/>
            </a:pPr>
            <a:endParaRPr lang="en-US" sz="2000" dirty="0"/>
          </a:p>
          <a:p>
            <a:r>
              <a:rPr lang="en-US" sz="2000" dirty="0"/>
              <a:t>There is also an increase in end-diastolic volume (compensatory increase in preload), but this increase is not as great as the increase in end-systolic volume</a:t>
            </a:r>
          </a:p>
          <a:p>
            <a:pPr>
              <a:buNone/>
            </a:pPr>
            <a:endParaRPr lang="en-US" sz="2000" dirty="0"/>
          </a:p>
          <a:p>
            <a:r>
              <a:rPr lang="en-US" sz="2000" dirty="0"/>
              <a:t>Therefore, the net effect is a decrease in stroke volume</a:t>
            </a:r>
          </a:p>
        </p:txBody>
      </p:sp>
      <p:pic>
        <p:nvPicPr>
          <p:cNvPr id="8" name="Picture 7" descr="hf005-pv-loop-sys-dysfx.png"/>
          <p:cNvPicPr>
            <a:picLocks noChangeAspect="1"/>
          </p:cNvPicPr>
          <p:nvPr/>
        </p:nvPicPr>
        <p:blipFill>
          <a:blip r:embed="rId2"/>
          <a:stretch>
            <a:fillRect/>
          </a:stretch>
        </p:blipFill>
        <p:spPr>
          <a:xfrm>
            <a:off x="5105400" y="457200"/>
            <a:ext cx="3581400" cy="5410200"/>
          </a:xfrm>
          <a:prstGeom prst="rect">
            <a:avLst/>
          </a:prstGeom>
          <a:solidFill>
            <a:schemeClr val="bg1"/>
          </a:solidFill>
          <a:ln>
            <a:noFill/>
          </a:ln>
          <a:effectLst>
            <a:outerShdw blurRad="292100" dist="139700" dir="2700000" algn="tl" rotWithShape="0">
              <a:schemeClr val="bg1">
                <a:alpha val="65000"/>
              </a:scheme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920" y="530352"/>
            <a:ext cx="8183880" cy="5870448"/>
          </a:xfrm>
        </p:spPr>
        <p:txBody>
          <a:bodyPr>
            <a:normAutofit/>
          </a:bodyPr>
          <a:lstStyle/>
          <a:p>
            <a:r>
              <a:rPr lang="en-US" sz="2000" b="1" dirty="0"/>
              <a:t>cardiac cycle </a:t>
            </a:r>
            <a:r>
              <a:rPr lang="en-US" sz="2000" dirty="0"/>
              <a:t>describes a series of pressure changes that take place within the heart resulting in the movement of blood through different chambers of the heart  </a:t>
            </a:r>
          </a:p>
          <a:p>
            <a:endParaRPr lang="en-US" sz="2000" dirty="0"/>
          </a:p>
          <a:p>
            <a:pPr>
              <a:buNone/>
            </a:pPr>
            <a:endParaRPr lang="en-US" sz="2000" dirty="0"/>
          </a:p>
          <a:p>
            <a:r>
              <a:rPr lang="en-US" sz="2000" dirty="0"/>
              <a:t>These pressure changes originate as conductive electrochemical changes within the myocardium that result in the concentric contraction of cardiac muscle. </a:t>
            </a:r>
          </a:p>
          <a:p>
            <a:endParaRPr lang="en-US" sz="2000" dirty="0"/>
          </a:p>
          <a:p>
            <a:r>
              <a:rPr lang="en-US" sz="2000" dirty="0"/>
              <a:t>A single cycle of cardiac activity can be divided into two basic phases - </a:t>
            </a:r>
            <a:r>
              <a:rPr lang="en-US" sz="2000" b="1" dirty="0"/>
              <a:t>diastole</a:t>
            </a:r>
            <a:r>
              <a:rPr lang="en-US" sz="2000" dirty="0"/>
              <a:t> and </a:t>
            </a:r>
            <a:r>
              <a:rPr lang="en-US" sz="2000" b="1" dirty="0"/>
              <a:t>systole</a:t>
            </a:r>
            <a:r>
              <a:rPr lang="en-US" sz="2000" dirty="0"/>
              <a:t>.</a:t>
            </a:r>
          </a:p>
          <a:p>
            <a:endParaRPr lang="en-US" sz="2000" dirty="0"/>
          </a:p>
          <a:p>
            <a:endParaRPr lang="en-US" sz="2000" dirty="0"/>
          </a:p>
          <a:p>
            <a:endParaRPr lang="en-US" sz="2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609600"/>
            <a:ext cx="4626159" cy="5334000"/>
          </a:xfrm>
        </p:spPr>
        <p:txBody>
          <a:bodyPr>
            <a:normAutofit/>
          </a:bodyPr>
          <a:lstStyle/>
          <a:p>
            <a:endParaRPr lang="en-US" sz="2000" dirty="0"/>
          </a:p>
          <a:p>
            <a:endParaRPr lang="en-US" sz="2000" dirty="0"/>
          </a:p>
          <a:p>
            <a:r>
              <a:rPr lang="en-US" sz="2000" dirty="0"/>
              <a:t>A reduction in ventricular compliance, as occurs in ventricular hypertrophy, increases the slope of the ventricular end-diastolic pressure-volume relationship (EDPVR) &amp; results in less ventricular filling (decreased end-diastolic volume) &amp; a greater end-diastolic pressure</a:t>
            </a:r>
          </a:p>
        </p:txBody>
      </p:sp>
      <p:pic>
        <p:nvPicPr>
          <p:cNvPr id="5" name="Picture 4" descr="hf006-pv-loop-diastolic-dysfx.png"/>
          <p:cNvPicPr>
            <a:picLocks noChangeAspect="1"/>
          </p:cNvPicPr>
          <p:nvPr/>
        </p:nvPicPr>
        <p:blipFill>
          <a:blip r:embed="rId2"/>
          <a:stretch>
            <a:fillRect/>
          </a:stretch>
        </p:blipFill>
        <p:spPr>
          <a:xfrm>
            <a:off x="5029201" y="457200"/>
            <a:ext cx="3657599" cy="5410200"/>
          </a:xfrm>
          <a:prstGeom prst="rect">
            <a:avLst/>
          </a:prstGeom>
          <a:solidFill>
            <a:schemeClr val="bg1"/>
          </a:solidFill>
          <a:ln>
            <a:noFill/>
          </a:ln>
          <a:effectLst>
            <a:outerShdw blurRad="292100" dist="139700" dir="2700000" algn="tl" rotWithShape="0">
              <a:srgbClr val="333333">
                <a:alpha val="65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33400" y="381000"/>
            <a:ext cx="7924800" cy="1600200"/>
          </a:xfrm>
        </p:spPr>
        <p:txBody>
          <a:bodyPr>
            <a:normAutofit/>
          </a:bodyPr>
          <a:lstStyle/>
          <a:p>
            <a:r>
              <a:rPr lang="en-US" sz="2000" dirty="0" err="1"/>
              <a:t>Rt</a:t>
            </a:r>
            <a:r>
              <a:rPr lang="en-US" sz="2000" dirty="0"/>
              <a:t> ventricular </a:t>
            </a:r>
          </a:p>
          <a:p>
            <a:r>
              <a:rPr lang="en-US" sz="2000" dirty="0"/>
              <a:t>Pressure wave 1/5</a:t>
            </a:r>
            <a:r>
              <a:rPr lang="en-US" sz="2000" baseline="30000" dirty="0"/>
              <a:t>th</a:t>
            </a:r>
            <a:r>
              <a:rPr lang="en-US" sz="2000" dirty="0"/>
              <a:t> </a:t>
            </a:r>
          </a:p>
          <a:p>
            <a:r>
              <a:rPr lang="en-US" sz="2000" dirty="0" err="1"/>
              <a:t>dp</a:t>
            </a:r>
            <a:r>
              <a:rPr lang="en-US" sz="2000" dirty="0"/>
              <a:t>/</a:t>
            </a:r>
            <a:r>
              <a:rPr lang="en-US" sz="2000" dirty="0" err="1"/>
              <a:t>dt</a:t>
            </a:r>
            <a:r>
              <a:rPr lang="en-US" sz="2000" dirty="0"/>
              <a:t> is less</a:t>
            </a:r>
          </a:p>
          <a:p>
            <a:r>
              <a:rPr lang="en-US" sz="2000" dirty="0" err="1"/>
              <a:t>Isovolumetric</a:t>
            </a:r>
            <a:r>
              <a:rPr lang="en-US" sz="2000" dirty="0"/>
              <a:t> contraction &amp; relaxation phases are short</a:t>
            </a:r>
          </a:p>
          <a:p>
            <a:endParaRPr lang="en-US" dirty="0"/>
          </a:p>
        </p:txBody>
      </p:sp>
      <p:pic>
        <p:nvPicPr>
          <p:cNvPr id="7" name="Content Placeholder 6" descr="IMG-20210113-WA0016.jpg"/>
          <p:cNvPicPr>
            <a:picLocks noGrp="1" noChangeAspect="1"/>
          </p:cNvPicPr>
          <p:nvPr>
            <p:ph sz="half" idx="1"/>
          </p:nvPr>
        </p:nvPicPr>
        <p:blipFill>
          <a:blip r:embed="rId2"/>
          <a:stretch>
            <a:fillRect/>
          </a:stretch>
        </p:blipFill>
        <p:spPr>
          <a:xfrm>
            <a:off x="533400" y="1765495"/>
            <a:ext cx="7924800" cy="4724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053384" cy="609600"/>
          </a:xfrm>
        </p:spPr>
        <p:txBody>
          <a:bodyPr>
            <a:normAutofit/>
          </a:bodyPr>
          <a:lstStyle/>
          <a:p>
            <a:r>
              <a:rPr lang="en-US" dirty="0"/>
              <a:t>TIMING OF CARDIAC EVENTS</a:t>
            </a:r>
          </a:p>
        </p:txBody>
      </p:sp>
      <p:sp>
        <p:nvSpPr>
          <p:cNvPr id="4" name="Content Placeholder 3"/>
          <p:cNvSpPr>
            <a:spLocks noGrp="1"/>
          </p:cNvSpPr>
          <p:nvPr>
            <p:ph sz="half" idx="1"/>
          </p:nvPr>
        </p:nvSpPr>
        <p:spPr>
          <a:xfrm>
            <a:off x="761372" y="1828800"/>
            <a:ext cx="7239628" cy="3825746"/>
          </a:xfrm>
        </p:spPr>
        <p:txBody>
          <a:bodyPr>
            <a:normAutofit/>
          </a:bodyPr>
          <a:lstStyle/>
          <a:p>
            <a:r>
              <a:rPr lang="en-US" sz="2000" dirty="0"/>
              <a:t>RA start contracting before LA</a:t>
            </a:r>
          </a:p>
          <a:p>
            <a:r>
              <a:rPr lang="en-US" sz="2000" dirty="0"/>
              <a:t>LV start contracting before RV</a:t>
            </a:r>
          </a:p>
          <a:p>
            <a:r>
              <a:rPr lang="en-US" sz="2000" dirty="0"/>
              <a:t>TV open before MV, so RV filling start before LV</a:t>
            </a:r>
          </a:p>
          <a:p>
            <a:r>
              <a:rPr lang="en-US" sz="2000" dirty="0"/>
              <a:t>RV peak pressure 1/5</a:t>
            </a:r>
            <a:r>
              <a:rPr lang="en-US" sz="2000" baseline="30000" dirty="0"/>
              <a:t>th</a:t>
            </a:r>
            <a:r>
              <a:rPr lang="en-US" sz="2000" dirty="0"/>
              <a:t> of LV</a:t>
            </a:r>
          </a:p>
          <a:p>
            <a:r>
              <a:rPr lang="en-US" sz="2000" dirty="0"/>
              <a:t>RV outflow velocity smooth rise &amp; fall, while Lt side initial peak followed by quick fall</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2"/>
          </p:nvPr>
        </p:nvSpPr>
        <p:spPr/>
        <p:txBody>
          <a:bodyPr/>
          <a:lstStyle/>
          <a:p>
            <a:endParaRPr lang="en-US"/>
          </a:p>
        </p:txBody>
      </p:sp>
      <p:pic>
        <p:nvPicPr>
          <p:cNvPr id="5" name="Content Placeholder 4" descr="IMG-20210113-WA0017.jpg"/>
          <p:cNvPicPr>
            <a:picLocks noGrp="1" noChangeAspect="1"/>
          </p:cNvPicPr>
          <p:nvPr>
            <p:ph sz="half" idx="1"/>
          </p:nvPr>
        </p:nvPicPr>
        <p:blipFill>
          <a:blip r:embed="rId2"/>
          <a:stretch>
            <a:fillRect/>
          </a:stretch>
        </p:blipFill>
        <p:spPr>
          <a:xfrm>
            <a:off x="0" y="0"/>
            <a:ext cx="9144000" cy="6857999"/>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0"/>
            <a:ext cx="8183880" cy="1051560"/>
          </a:xfrm>
        </p:spPr>
        <p:txBody>
          <a:bodyPr/>
          <a:lstStyle/>
          <a:p>
            <a:r>
              <a:rPr lang="en-IN" dirty="0" smtClean="0"/>
              <a:t>SYSTOLIC TIME INTERVALS</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68015100-17AB-4FAF-B54F-E75C4923E2D1}"/>
              </a:ext>
            </a:extLst>
          </p:cNvPr>
          <p:cNvSpPr>
            <a:spLocks noGrp="1"/>
          </p:cNvSpPr>
          <p:nvPr>
            <p:ph sz="half" idx="1"/>
          </p:nvPr>
        </p:nvSpPr>
        <p:spPr>
          <a:xfrm>
            <a:off x="609286" y="914400"/>
            <a:ext cx="7925428" cy="5486400"/>
          </a:xfrm>
        </p:spPr>
        <p:txBody>
          <a:bodyPr>
            <a:noAutofit/>
          </a:bodyPr>
          <a:lstStyle/>
          <a:p>
            <a:r>
              <a:rPr lang="en-US" sz="2000" dirty="0">
                <a:solidFill>
                  <a:srgbClr val="000000"/>
                </a:solidFill>
                <a:latin typeface="Verdana" panose="020B0604030504040204" pitchFamily="34" charset="0"/>
              </a:rPr>
              <a:t>N</a:t>
            </a:r>
            <a:r>
              <a:rPr lang="en-US" sz="2000" b="0" i="0" dirty="0">
                <a:solidFill>
                  <a:srgbClr val="000000"/>
                </a:solidFill>
                <a:effectLst/>
                <a:latin typeface="Verdana" panose="020B0604030504040204" pitchFamily="34" charset="0"/>
              </a:rPr>
              <a:t>on-invasive cardiology did not begin with ultrasound but rather as investigations into systolic </a:t>
            </a:r>
            <a:r>
              <a:rPr lang="en-US" sz="2000" b="0" dirty="0">
                <a:solidFill>
                  <a:srgbClr val="000000"/>
                </a:solidFill>
                <a:effectLst/>
                <a:latin typeface="Verdana" panose="020B0604030504040204" pitchFamily="34" charset="0"/>
              </a:rPr>
              <a:t>time.</a:t>
            </a:r>
            <a:r>
              <a:rPr lang="en-US" sz="2000" b="0" i="0" dirty="0">
                <a:solidFill>
                  <a:srgbClr val="000000"/>
                </a:solidFill>
                <a:effectLst/>
                <a:latin typeface="Verdana" panose="020B0604030504040204" pitchFamily="34" charset="0"/>
              </a:rPr>
              <a:t> </a:t>
            </a:r>
          </a:p>
          <a:p>
            <a:pPr marL="0" indent="0">
              <a:buNone/>
            </a:pPr>
            <a:endParaRPr lang="en-US" sz="2000" b="0" i="0" dirty="0">
              <a:solidFill>
                <a:srgbClr val="000000"/>
              </a:solidFill>
              <a:effectLst/>
              <a:latin typeface="Verdana" panose="020B0604030504040204" pitchFamily="34" charset="0"/>
            </a:endParaRPr>
          </a:p>
          <a:p>
            <a:r>
              <a:rPr lang="en-US" sz="2000" dirty="0">
                <a:solidFill>
                  <a:srgbClr val="000000"/>
                </a:solidFill>
                <a:latin typeface="Verdana" panose="020B0604030504040204" pitchFamily="34" charset="0"/>
              </a:rPr>
              <a:t>S</a:t>
            </a:r>
            <a:r>
              <a:rPr lang="en-US" sz="2000" b="0" i="0" dirty="0">
                <a:solidFill>
                  <a:srgbClr val="000000"/>
                </a:solidFill>
                <a:effectLst/>
                <a:latin typeface="Verdana" panose="020B0604030504040204" pitchFamily="34" charset="0"/>
              </a:rPr>
              <a:t>tudies in 1875 by Garrod showed that the Left </a:t>
            </a:r>
            <a:r>
              <a:rPr lang="en-US" sz="2000" dirty="0">
                <a:solidFill>
                  <a:srgbClr val="000000"/>
                </a:solidFill>
                <a:latin typeface="Verdana" panose="020B0604030504040204" pitchFamily="34" charset="0"/>
              </a:rPr>
              <a:t>V</a:t>
            </a:r>
            <a:r>
              <a:rPr lang="en-US" sz="2000" b="0" i="0" dirty="0">
                <a:solidFill>
                  <a:srgbClr val="000000"/>
                </a:solidFill>
                <a:effectLst/>
                <a:latin typeface="Verdana" panose="020B0604030504040204" pitchFamily="34" charset="0"/>
              </a:rPr>
              <a:t>entricular </a:t>
            </a:r>
            <a:r>
              <a:rPr lang="en-US" sz="2000" dirty="0">
                <a:solidFill>
                  <a:srgbClr val="000000"/>
                </a:solidFill>
                <a:latin typeface="Verdana" panose="020B0604030504040204" pitchFamily="34" charset="0"/>
              </a:rPr>
              <a:t>E</a:t>
            </a:r>
            <a:r>
              <a:rPr lang="en-US" sz="2000" b="0" i="0" dirty="0">
                <a:solidFill>
                  <a:srgbClr val="000000"/>
                </a:solidFill>
                <a:effectLst/>
                <a:latin typeface="Verdana" panose="020B0604030504040204" pitchFamily="34" charset="0"/>
              </a:rPr>
              <a:t>jection </a:t>
            </a:r>
            <a:r>
              <a:rPr lang="en-US" sz="2000" dirty="0">
                <a:solidFill>
                  <a:srgbClr val="000000"/>
                </a:solidFill>
                <a:latin typeface="Verdana" panose="020B0604030504040204" pitchFamily="34" charset="0"/>
              </a:rPr>
              <a:t>T</a:t>
            </a:r>
            <a:r>
              <a:rPr lang="en-US" sz="2000" b="0" i="0" dirty="0">
                <a:solidFill>
                  <a:srgbClr val="000000"/>
                </a:solidFill>
                <a:effectLst/>
                <a:latin typeface="Verdana" panose="020B0604030504040204" pitchFamily="34" charset="0"/>
              </a:rPr>
              <a:t>ime [LVET] – the time that the aortic valve is open &amp; ejecting blood – varies inversely with heart rate. </a:t>
            </a:r>
          </a:p>
          <a:p>
            <a:endParaRPr lang="en-US" sz="2000" b="0" i="0" dirty="0">
              <a:solidFill>
                <a:srgbClr val="000000"/>
              </a:solidFill>
              <a:effectLst/>
              <a:latin typeface="Verdana" panose="020B0604030504040204" pitchFamily="34" charset="0"/>
            </a:endParaRPr>
          </a:p>
          <a:p>
            <a:r>
              <a:rPr lang="en-US" sz="2000" b="0" i="0" dirty="0">
                <a:solidFill>
                  <a:srgbClr val="000000"/>
                </a:solidFill>
                <a:effectLst/>
                <a:latin typeface="Verdana" panose="020B0604030504040204" pitchFamily="34" charset="0"/>
              </a:rPr>
              <a:t>In 1904, Bowen used carotid pulse tracing to measure LVET in man.</a:t>
            </a:r>
          </a:p>
          <a:p>
            <a:endParaRPr lang="en-US" sz="2000" b="0" i="0" dirty="0">
              <a:solidFill>
                <a:srgbClr val="000000"/>
              </a:solidFill>
              <a:effectLst/>
              <a:latin typeface="Verdana" panose="020B0604030504040204" pitchFamily="34" charset="0"/>
            </a:endParaRPr>
          </a:p>
          <a:p>
            <a:r>
              <a:rPr lang="en-US" sz="2000" dirty="0">
                <a:solidFill>
                  <a:srgbClr val="000000"/>
                </a:solidFill>
                <a:latin typeface="Verdana" panose="020B0604030504040204" pitchFamily="34" charset="0"/>
              </a:rPr>
              <a:t>In </a:t>
            </a:r>
            <a:r>
              <a:rPr lang="en-US" sz="2000" b="0" i="0" dirty="0">
                <a:solidFill>
                  <a:srgbClr val="000000"/>
                </a:solidFill>
                <a:effectLst/>
                <a:latin typeface="Verdana" panose="020B0604030504040204" pitchFamily="34" charset="0"/>
              </a:rPr>
              <a:t>1923, Katz &amp; Feil deconstructed systole into sub-components using ECG, phonocardiogram &amp; pulse of a central artery such as the common carotid artery.</a:t>
            </a:r>
            <a:endParaRPr lang="en-IN" sz="2000" dirty="0"/>
          </a:p>
        </p:txBody>
      </p:sp>
    </p:spTree>
    <p:extLst>
      <p:ext uri="{BB962C8B-B14F-4D97-AF65-F5344CB8AC3E}">
        <p14:creationId xmlns:p14="http://schemas.microsoft.com/office/powerpoint/2010/main" xmlns="" val="1635643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73C29416-6D18-4AE5-B42B-7AF78A229625}"/>
              </a:ext>
            </a:extLst>
          </p:cNvPr>
          <p:cNvSpPr>
            <a:spLocks noGrp="1"/>
          </p:cNvSpPr>
          <p:nvPr>
            <p:ph sz="half" idx="1"/>
          </p:nvPr>
        </p:nvSpPr>
        <p:spPr>
          <a:xfrm>
            <a:off x="762000" y="1143000"/>
            <a:ext cx="7849228" cy="5044946"/>
          </a:xfrm>
        </p:spPr>
        <p:txBody>
          <a:bodyPr>
            <a:normAutofit/>
          </a:bodyPr>
          <a:lstStyle/>
          <a:p>
            <a:r>
              <a:rPr lang="en-US" sz="2000" b="0" i="0" dirty="0">
                <a:solidFill>
                  <a:srgbClr val="000000"/>
                </a:solidFill>
                <a:effectLst/>
                <a:latin typeface="Verdana" panose="020B0604030504040204" pitchFamily="34" charset="0"/>
              </a:rPr>
              <a:t>Systole has 2 distinct time periods – the </a:t>
            </a:r>
            <a:r>
              <a:rPr lang="en-US" sz="2000" b="1" i="0" dirty="0">
                <a:solidFill>
                  <a:srgbClr val="000000"/>
                </a:solidFill>
                <a:effectLst/>
                <a:latin typeface="Verdana" panose="020B0604030504040204" pitchFamily="34" charset="0"/>
              </a:rPr>
              <a:t>pre-ejection period [PEP] </a:t>
            </a:r>
            <a:r>
              <a:rPr lang="en-US" sz="2000" i="0" dirty="0">
                <a:solidFill>
                  <a:srgbClr val="000000"/>
                </a:solidFill>
                <a:effectLst/>
                <a:latin typeface="Verdana" panose="020B0604030504040204" pitchFamily="34" charset="0"/>
              </a:rPr>
              <a:t>&amp; the </a:t>
            </a:r>
            <a:r>
              <a:rPr lang="en-US" sz="2000" b="1" i="0" dirty="0">
                <a:solidFill>
                  <a:srgbClr val="000000"/>
                </a:solidFill>
                <a:effectLst/>
                <a:latin typeface="Verdana" panose="020B0604030504040204" pitchFamily="34" charset="0"/>
              </a:rPr>
              <a:t>LVET</a:t>
            </a:r>
            <a:r>
              <a:rPr lang="en-US" sz="2000" i="0" dirty="0">
                <a:solidFill>
                  <a:srgbClr val="000000"/>
                </a:solidFill>
                <a:effectLst/>
                <a:latin typeface="Verdana" panose="020B0604030504040204" pitchFamily="34" charset="0"/>
              </a:rPr>
              <a:t>.</a:t>
            </a:r>
          </a:p>
          <a:p>
            <a:pPr marL="0" indent="0">
              <a:buNone/>
            </a:pPr>
            <a:r>
              <a:rPr lang="en-US" sz="2000" b="0" i="0" dirty="0">
                <a:solidFill>
                  <a:srgbClr val="000000"/>
                </a:solidFill>
                <a:effectLst/>
                <a:latin typeface="Verdana" panose="020B0604030504040204" pitchFamily="34" charset="0"/>
              </a:rPr>
              <a:t>  </a:t>
            </a:r>
          </a:p>
          <a:p>
            <a:pPr marL="0" indent="0">
              <a:buNone/>
            </a:pPr>
            <a:endParaRPr lang="en-US" sz="2000" b="0" i="0" dirty="0">
              <a:solidFill>
                <a:srgbClr val="000000"/>
              </a:solidFill>
              <a:effectLst/>
              <a:latin typeface="Verdana" panose="020B0604030504040204" pitchFamily="34" charset="0"/>
            </a:endParaRPr>
          </a:p>
          <a:p>
            <a:r>
              <a:rPr lang="en-US" sz="2000" b="1" i="0" dirty="0">
                <a:solidFill>
                  <a:srgbClr val="000000"/>
                </a:solidFill>
                <a:effectLst/>
                <a:latin typeface="Verdana" panose="020B0604030504040204" pitchFamily="34" charset="0"/>
              </a:rPr>
              <a:t>PEP </a:t>
            </a:r>
            <a:r>
              <a:rPr lang="en-US" sz="2000" b="0" i="0" dirty="0">
                <a:solidFill>
                  <a:srgbClr val="000000"/>
                </a:solidFill>
                <a:effectLst/>
                <a:latin typeface="Verdana" panose="020B0604030504040204" pitchFamily="34" charset="0"/>
              </a:rPr>
              <a:t>is defined as the time between the onset of electrocardiographic systole &amp; the opening of aortic valve.</a:t>
            </a:r>
          </a:p>
          <a:p>
            <a:endParaRPr lang="en-US" sz="2000" dirty="0">
              <a:solidFill>
                <a:srgbClr val="000000"/>
              </a:solidFill>
              <a:latin typeface="Verdana" panose="020B0604030504040204" pitchFamily="34" charset="0"/>
            </a:endParaRPr>
          </a:p>
          <a:p>
            <a:pPr marL="0" indent="0">
              <a:buNone/>
            </a:pPr>
            <a:r>
              <a:rPr lang="en-US" sz="2000" b="0" i="0" dirty="0">
                <a:solidFill>
                  <a:srgbClr val="000000"/>
                </a:solidFill>
                <a:effectLst/>
                <a:latin typeface="Verdana" panose="020B0604030504040204" pitchFamily="34" charset="0"/>
              </a:rPr>
              <a:t>  </a:t>
            </a:r>
            <a:endParaRPr lang="en-US" sz="2000" dirty="0">
              <a:solidFill>
                <a:srgbClr val="000000"/>
              </a:solidFill>
              <a:latin typeface="Verdana" panose="020B0604030504040204" pitchFamily="34" charset="0"/>
            </a:endParaRPr>
          </a:p>
          <a:p>
            <a:r>
              <a:rPr lang="en-US" sz="2000" b="1" i="0" dirty="0">
                <a:solidFill>
                  <a:srgbClr val="000000"/>
                </a:solidFill>
                <a:effectLst/>
                <a:latin typeface="Verdana" panose="020B0604030504040204" pitchFamily="34" charset="0"/>
              </a:rPr>
              <a:t>LVET</a:t>
            </a:r>
            <a:r>
              <a:rPr lang="en-US" sz="2000" b="0" i="0" dirty="0">
                <a:solidFill>
                  <a:srgbClr val="000000"/>
                </a:solidFill>
                <a:effectLst/>
                <a:latin typeface="Verdana" panose="020B0604030504040204" pitchFamily="34" charset="0"/>
              </a:rPr>
              <a:t> begins with the aortic valve opening &amp; terminates at its closure – marked by the onset of S2, or the dicrotic notch in the pulse tracing of a central artery.</a:t>
            </a:r>
          </a:p>
          <a:p>
            <a:endParaRPr lang="en-US" sz="2200" b="0" i="0" dirty="0">
              <a:solidFill>
                <a:srgbClr val="000000"/>
              </a:solidFill>
              <a:effectLst/>
              <a:latin typeface="Verdana" panose="020B0604030504040204" pitchFamily="34" charset="0"/>
            </a:endParaRPr>
          </a:p>
        </p:txBody>
      </p:sp>
    </p:spTree>
    <p:extLst>
      <p:ext uri="{BB962C8B-B14F-4D97-AF65-F5344CB8AC3E}">
        <p14:creationId xmlns:p14="http://schemas.microsoft.com/office/powerpoint/2010/main" xmlns="" val="495256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91FEDA50-863F-4CAA-AC53-F80FC3847CAE}"/>
              </a:ext>
            </a:extLst>
          </p:cNvPr>
          <p:cNvSpPr>
            <a:spLocks noGrp="1"/>
          </p:cNvSpPr>
          <p:nvPr>
            <p:ph sz="half" idx="1"/>
          </p:nvPr>
        </p:nvSpPr>
        <p:spPr>
          <a:xfrm>
            <a:off x="609600" y="1295400"/>
            <a:ext cx="7924800" cy="5257800"/>
          </a:xfrm>
        </p:spPr>
        <p:txBody>
          <a:bodyPr>
            <a:normAutofit/>
          </a:bodyPr>
          <a:lstStyle/>
          <a:p>
            <a:r>
              <a:rPr lang="en-US" sz="2000" b="1" dirty="0">
                <a:solidFill>
                  <a:srgbClr val="000000"/>
                </a:solidFill>
                <a:latin typeface="Verdana" panose="020B0604030504040204" pitchFamily="34" charset="0"/>
              </a:rPr>
              <a:t>QS2</a:t>
            </a:r>
            <a:r>
              <a:rPr lang="en-US" sz="2000" dirty="0">
                <a:solidFill>
                  <a:srgbClr val="000000"/>
                </a:solidFill>
                <a:latin typeface="Verdana" panose="020B0604030504040204" pitchFamily="34" charset="0"/>
              </a:rPr>
              <a:t> (Electromechanical systole) – PEP + LVET</a:t>
            </a:r>
          </a:p>
          <a:p>
            <a:pPr marL="0" indent="0">
              <a:buNone/>
            </a:pPr>
            <a:endParaRPr lang="en-US" sz="2000" b="0" i="0" dirty="0">
              <a:solidFill>
                <a:srgbClr val="000000"/>
              </a:solidFill>
              <a:effectLst/>
              <a:latin typeface="Verdana" panose="020B0604030504040204" pitchFamily="34" charset="0"/>
            </a:endParaRPr>
          </a:p>
          <a:p>
            <a:pPr marL="0" indent="0">
              <a:buNone/>
            </a:pPr>
            <a:endParaRPr lang="en-US" sz="2000" b="0" i="0" dirty="0">
              <a:solidFill>
                <a:srgbClr val="000000"/>
              </a:solidFill>
              <a:effectLst/>
              <a:latin typeface="Verdana" panose="020B0604030504040204" pitchFamily="34" charset="0"/>
            </a:endParaRPr>
          </a:p>
          <a:p>
            <a:r>
              <a:rPr lang="en-US" sz="2000" b="0" i="0" dirty="0">
                <a:solidFill>
                  <a:srgbClr val="000000"/>
                </a:solidFill>
                <a:effectLst/>
                <a:latin typeface="Verdana" panose="020B0604030504040204" pitchFamily="34" charset="0"/>
              </a:rPr>
              <a:t>QS2 is constant </a:t>
            </a:r>
            <a:r>
              <a:rPr lang="en-US" sz="2000" dirty="0">
                <a:solidFill>
                  <a:srgbClr val="000000"/>
                </a:solidFill>
                <a:latin typeface="Verdana" panose="020B0604030504040204" pitchFamily="34" charset="0"/>
              </a:rPr>
              <a:t>over </a:t>
            </a:r>
            <a:r>
              <a:rPr lang="en-US" sz="2000" b="0" i="0" dirty="0">
                <a:solidFill>
                  <a:srgbClr val="000000"/>
                </a:solidFill>
                <a:effectLst/>
                <a:latin typeface="Verdana" panose="020B0604030504040204" pitchFamily="34" charset="0"/>
              </a:rPr>
              <a:t>a wide variety of cardiac disorders.</a:t>
            </a:r>
          </a:p>
          <a:p>
            <a:pPr marL="0" indent="0">
              <a:buNone/>
            </a:pPr>
            <a:endParaRPr lang="en-US" sz="2000" b="0" i="0" dirty="0">
              <a:solidFill>
                <a:srgbClr val="000000"/>
              </a:solidFill>
              <a:effectLst/>
              <a:latin typeface="Verdana" panose="020B0604030504040204" pitchFamily="34" charset="0"/>
            </a:endParaRPr>
          </a:p>
          <a:p>
            <a:pPr marL="0" indent="0">
              <a:buNone/>
            </a:pPr>
            <a:endParaRPr lang="en-US" sz="2000" b="0" i="0" dirty="0">
              <a:solidFill>
                <a:srgbClr val="000000"/>
              </a:solidFill>
              <a:effectLst/>
              <a:latin typeface="Verdana" panose="020B0604030504040204" pitchFamily="34" charset="0"/>
            </a:endParaRPr>
          </a:p>
          <a:p>
            <a:r>
              <a:rPr lang="en-US" sz="2000" b="0" i="0" dirty="0">
                <a:solidFill>
                  <a:srgbClr val="000000"/>
                </a:solidFill>
                <a:effectLst>
                  <a:outerShdw blurRad="38100" dist="38100" dir="2700000" algn="tl">
                    <a:srgbClr val="000000">
                      <a:alpha val="43137"/>
                    </a:srgbClr>
                  </a:outerShdw>
                </a:effectLst>
                <a:latin typeface="Verdana" panose="020B0604030504040204" pitchFamily="34" charset="0"/>
              </a:rPr>
              <a:t>Clinical importance </a:t>
            </a:r>
            <a:r>
              <a:rPr lang="en-US" sz="2000" b="0" i="0" dirty="0">
                <a:solidFill>
                  <a:srgbClr val="000000"/>
                </a:solidFill>
                <a:effectLst/>
                <a:latin typeface="Verdana" panose="020B0604030504040204" pitchFamily="34" charset="0"/>
              </a:rPr>
              <a:t>: Increased inotropic state is reflected by a decrease in QS2, </a:t>
            </a:r>
            <a:r>
              <a:rPr lang="en-US" sz="2000" dirty="0">
                <a:solidFill>
                  <a:srgbClr val="000000"/>
                </a:solidFill>
                <a:latin typeface="Verdana" panose="020B0604030504040204" pitchFamily="34" charset="0"/>
              </a:rPr>
              <a:t>&amp; </a:t>
            </a:r>
            <a:r>
              <a:rPr lang="en-US" sz="2000" b="0" i="0" dirty="0">
                <a:solidFill>
                  <a:srgbClr val="000000"/>
                </a:solidFill>
                <a:effectLst/>
                <a:latin typeface="Verdana" panose="020B0604030504040204" pitchFamily="34" charset="0"/>
              </a:rPr>
              <a:t>a decreased inotropic state prolongs QS2.</a:t>
            </a:r>
          </a:p>
        </p:txBody>
      </p:sp>
    </p:spTree>
    <p:extLst>
      <p:ext uri="{BB962C8B-B14F-4D97-AF65-F5344CB8AC3E}">
        <p14:creationId xmlns:p14="http://schemas.microsoft.com/office/powerpoint/2010/main" xmlns="" val="6581066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G_20210122_203606.jpg"/>
          <p:cNvPicPr>
            <a:picLocks noGrp="1" noChangeAspect="1"/>
          </p:cNvPicPr>
          <p:nvPr>
            <p:ph idx="1"/>
          </p:nvPr>
        </p:nvPicPr>
        <p:blipFill>
          <a:blip r:embed="rId2"/>
          <a:srcRect l="-9621" t="1895" r="2703" b="-20167"/>
          <a:stretch>
            <a:fillRect/>
          </a:stretch>
        </p:blipFill>
        <p:spPr>
          <a:xfrm>
            <a:off x="609600" y="1066800"/>
            <a:ext cx="7010400" cy="49530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7E5F2E-E247-44D8-BB6F-C4843B75A73E}"/>
              </a:ext>
            </a:extLst>
          </p:cNvPr>
          <p:cNvSpPr>
            <a:spLocks noGrp="1"/>
          </p:cNvSpPr>
          <p:nvPr>
            <p:ph type="title"/>
          </p:nvPr>
        </p:nvSpPr>
        <p:spPr>
          <a:xfrm>
            <a:off x="633352" y="533402"/>
            <a:ext cx="7520048" cy="533398"/>
          </a:xfrm>
        </p:spPr>
        <p:txBody>
          <a:bodyPr>
            <a:noAutofit/>
          </a:bodyPr>
          <a:lstStyle/>
          <a:p>
            <a:endParaRPr lang="en-IN" sz="3200" dirty="0"/>
          </a:p>
        </p:txBody>
      </p:sp>
      <p:pic>
        <p:nvPicPr>
          <p:cNvPr id="6" name="Picture 5">
            <a:extLst>
              <a:ext uri="{FF2B5EF4-FFF2-40B4-BE49-F238E27FC236}">
                <a16:creationId xmlns:a16="http://schemas.microsoft.com/office/drawing/2014/main" xmlns="" id="{862637FA-6FB2-42BD-9B46-E4E2E8DEF18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4800" y="1295400"/>
            <a:ext cx="8534400" cy="5181600"/>
          </a:xfrm>
          <a:prstGeom prst="rect">
            <a:avLst/>
          </a:prstGeom>
        </p:spPr>
      </p:pic>
    </p:spTree>
    <p:extLst>
      <p:ext uri="{BB962C8B-B14F-4D97-AF65-F5344CB8AC3E}">
        <p14:creationId xmlns:p14="http://schemas.microsoft.com/office/powerpoint/2010/main" xmlns="" val="538542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0"/>
            <a:ext cx="8183880" cy="4648200"/>
          </a:xfrm>
        </p:spPr>
        <p:txBody>
          <a:bodyPr>
            <a:normAutofit/>
          </a:bodyPr>
          <a:lstStyle/>
          <a:p>
            <a:r>
              <a:rPr lang="en-US" sz="2200" dirty="0"/>
              <a:t>ELECTRICAL EVENTS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
            </a:r>
            <a:br>
              <a:rPr lang="en-US" sz="2200" dirty="0"/>
            </a:br>
            <a:r>
              <a:rPr lang="en-US" sz="2200" dirty="0"/>
              <a:t>MECHANICAL EVENTS</a:t>
            </a:r>
          </a:p>
        </p:txBody>
      </p:sp>
      <p:sp>
        <p:nvSpPr>
          <p:cNvPr id="3" name="Content Placeholder 2"/>
          <p:cNvSpPr>
            <a:spLocks noGrp="1"/>
          </p:cNvSpPr>
          <p:nvPr>
            <p:ph idx="1"/>
          </p:nvPr>
        </p:nvSpPr>
        <p:spPr>
          <a:xfrm>
            <a:off x="457200" y="533400"/>
            <a:ext cx="8183880" cy="5486400"/>
          </a:xfrm>
        </p:spPr>
        <p:txBody>
          <a:bodyPr>
            <a:normAutofit/>
          </a:bodyPr>
          <a:lstStyle/>
          <a:p>
            <a:pPr>
              <a:buNone/>
            </a:pPr>
            <a:endParaRPr lang="en-US" sz="2400" dirty="0"/>
          </a:p>
          <a:p>
            <a:pPr>
              <a:buNone/>
            </a:pPr>
            <a:endParaRPr 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53D40E87-D2D8-47BA-B39D-5C157404C68A}"/>
              </a:ext>
            </a:extLst>
          </p:cNvPr>
          <p:cNvSpPr>
            <a:spLocks noGrp="1"/>
          </p:cNvSpPr>
          <p:nvPr>
            <p:ph sz="half" idx="1"/>
          </p:nvPr>
        </p:nvSpPr>
        <p:spPr>
          <a:xfrm>
            <a:off x="685486" y="914400"/>
            <a:ext cx="7773028" cy="5410200"/>
          </a:xfrm>
        </p:spPr>
        <p:txBody>
          <a:bodyPr>
            <a:normAutofit/>
          </a:bodyPr>
          <a:lstStyle/>
          <a:p>
            <a:r>
              <a:rPr lang="en-US" sz="2000" b="0" i="0" dirty="0">
                <a:solidFill>
                  <a:srgbClr val="000000"/>
                </a:solidFill>
                <a:effectLst/>
              </a:rPr>
              <a:t>PEP begins with electrical systole and ends when the aortic valve opens.</a:t>
            </a:r>
          </a:p>
          <a:p>
            <a:endParaRPr lang="en-US" sz="2000" b="0" i="0" dirty="0">
              <a:solidFill>
                <a:srgbClr val="000000"/>
              </a:solidFill>
              <a:effectLst/>
            </a:endParaRPr>
          </a:p>
          <a:p>
            <a:r>
              <a:rPr lang="en-US" sz="2000" dirty="0">
                <a:solidFill>
                  <a:srgbClr val="000000"/>
                </a:solidFill>
              </a:rPr>
              <a:t>T</a:t>
            </a:r>
            <a:r>
              <a:rPr lang="en-US" sz="2000" b="0" i="0" dirty="0">
                <a:solidFill>
                  <a:srgbClr val="000000"/>
                </a:solidFill>
                <a:effectLst/>
              </a:rPr>
              <a:t>he opening of the aortic valve has been defined as the upstroke in the pulse waveform of common carotid artery.  </a:t>
            </a:r>
          </a:p>
          <a:p>
            <a:endParaRPr lang="en-US" sz="2000" b="0" i="0" dirty="0">
              <a:solidFill>
                <a:srgbClr val="000000"/>
              </a:solidFill>
              <a:effectLst/>
            </a:endParaRPr>
          </a:p>
          <a:p>
            <a:r>
              <a:rPr lang="en-US" sz="2000" b="0" i="0" dirty="0">
                <a:solidFill>
                  <a:srgbClr val="000000"/>
                </a:solidFill>
                <a:effectLst/>
              </a:rPr>
              <a:t>There is a small delay between the upstroke of pressure in the central aorta and the common carotid by 18-20 milliseconds.</a:t>
            </a:r>
          </a:p>
          <a:p>
            <a:endParaRPr lang="en-IN" sz="2000" dirty="0"/>
          </a:p>
          <a:p>
            <a:r>
              <a:rPr lang="en-US" sz="2000" b="0" i="0" dirty="0">
                <a:solidFill>
                  <a:srgbClr val="000000"/>
                </a:solidFill>
                <a:effectLst/>
              </a:rPr>
              <a:t>PEP may be defined by relating the onset of systole on ECG to both M-mode of aortic valve as well as Doppler of aortic outflow tract &amp; carotid artery. </a:t>
            </a:r>
            <a:endParaRPr lang="en-IN" sz="2000" dirty="0"/>
          </a:p>
        </p:txBody>
      </p:sp>
    </p:spTree>
    <p:extLst>
      <p:ext uri="{BB962C8B-B14F-4D97-AF65-F5344CB8AC3E}">
        <p14:creationId xmlns:p14="http://schemas.microsoft.com/office/powerpoint/2010/main" xmlns="" val="3473101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AA8004CD-027B-4820-8503-0E0742E4EA42}"/>
              </a:ext>
            </a:extLst>
          </p:cNvPr>
          <p:cNvSpPr>
            <a:spLocks noGrp="1"/>
          </p:cNvSpPr>
          <p:nvPr>
            <p:ph sz="half" idx="1"/>
          </p:nvPr>
        </p:nvSpPr>
        <p:spPr>
          <a:xfrm>
            <a:off x="723586" y="1143000"/>
            <a:ext cx="7696828" cy="5044946"/>
          </a:xfrm>
        </p:spPr>
        <p:txBody>
          <a:bodyPr>
            <a:normAutofit/>
          </a:bodyPr>
          <a:lstStyle/>
          <a:p>
            <a:r>
              <a:rPr lang="en-US" sz="2000" b="0" i="0" dirty="0">
                <a:solidFill>
                  <a:srgbClr val="000000"/>
                </a:solidFill>
                <a:effectLst/>
                <a:latin typeface="Verdana" panose="020B0604030504040204" pitchFamily="34" charset="0"/>
              </a:rPr>
              <a:t>PEP reflects the time the ventricle is in isovolumic contraction.</a:t>
            </a:r>
          </a:p>
          <a:p>
            <a:endParaRPr lang="en-US" sz="2000" b="0" i="0" dirty="0">
              <a:solidFill>
                <a:srgbClr val="000000"/>
              </a:solidFill>
              <a:effectLst/>
              <a:latin typeface="Verdana" panose="020B0604030504040204" pitchFamily="34" charset="0"/>
            </a:endParaRPr>
          </a:p>
          <a:p>
            <a:endParaRPr lang="en-US" sz="2000" b="0" i="0" dirty="0">
              <a:solidFill>
                <a:srgbClr val="000000"/>
              </a:solidFill>
              <a:effectLst/>
              <a:latin typeface="Verdana" panose="020B0604030504040204" pitchFamily="34" charset="0"/>
            </a:endParaRPr>
          </a:p>
          <a:p>
            <a:r>
              <a:rPr lang="en-US" sz="2000" b="0" i="0" dirty="0">
                <a:solidFill>
                  <a:srgbClr val="000000"/>
                </a:solidFill>
                <a:effectLst/>
                <a:latin typeface="Verdana" panose="020B0604030504040204" pitchFamily="34" charset="0"/>
              </a:rPr>
              <a:t>PEP is prolonged when myocardial contractility is impaired.</a:t>
            </a:r>
          </a:p>
          <a:p>
            <a:endParaRPr lang="en-US" sz="2000" b="0" i="0" dirty="0">
              <a:solidFill>
                <a:srgbClr val="000000"/>
              </a:solidFill>
              <a:effectLst/>
              <a:latin typeface="Verdana" panose="020B0604030504040204" pitchFamily="34" charset="0"/>
            </a:endParaRPr>
          </a:p>
          <a:p>
            <a:endParaRPr lang="en-US" sz="2000" b="0" i="0" dirty="0">
              <a:solidFill>
                <a:srgbClr val="000000"/>
              </a:solidFill>
              <a:effectLst/>
              <a:latin typeface="Verdana" panose="020B0604030504040204" pitchFamily="34" charset="0"/>
            </a:endParaRPr>
          </a:p>
          <a:p>
            <a:r>
              <a:rPr lang="en-US" sz="2000" b="0" i="0" dirty="0">
                <a:solidFill>
                  <a:srgbClr val="000000"/>
                </a:solidFill>
                <a:effectLst/>
                <a:latin typeface="Verdana" panose="020B0604030504040204" pitchFamily="34" charset="0"/>
              </a:rPr>
              <a:t>PEP also rises when stroke volume falls acutely.</a:t>
            </a:r>
          </a:p>
          <a:p>
            <a:pPr marL="0" indent="0">
              <a:buNone/>
            </a:pPr>
            <a:endParaRPr lang="en-US" sz="2000" b="0" i="0" dirty="0">
              <a:solidFill>
                <a:srgbClr val="000000"/>
              </a:solidFill>
              <a:effectLst/>
              <a:latin typeface="Verdana" panose="020B0604030504040204" pitchFamily="34" charset="0"/>
            </a:endParaRPr>
          </a:p>
          <a:p>
            <a:pPr marL="0" indent="0">
              <a:buNone/>
            </a:pPr>
            <a:endParaRPr lang="en-US" sz="2000" b="0" i="0" dirty="0">
              <a:solidFill>
                <a:srgbClr val="000000"/>
              </a:solidFill>
              <a:effectLst/>
              <a:latin typeface="Verdana" panose="020B0604030504040204" pitchFamily="34" charset="0"/>
            </a:endParaRPr>
          </a:p>
          <a:p>
            <a:r>
              <a:rPr lang="en-US" sz="2000" b="0" i="0" dirty="0">
                <a:solidFill>
                  <a:srgbClr val="000000"/>
                </a:solidFill>
                <a:effectLst/>
                <a:latin typeface="Verdana" panose="020B0604030504040204" pitchFamily="34" charset="0"/>
              </a:rPr>
              <a:t>LVET shows a direct relationship with stroke volume.</a:t>
            </a:r>
          </a:p>
          <a:p>
            <a:endParaRPr lang="en-IN" sz="2200" dirty="0"/>
          </a:p>
        </p:txBody>
      </p:sp>
    </p:spTree>
    <p:extLst>
      <p:ext uri="{BB962C8B-B14F-4D97-AF65-F5344CB8AC3E}">
        <p14:creationId xmlns:p14="http://schemas.microsoft.com/office/powerpoint/2010/main" xmlns="" val="3265192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xmlns="" id="{360DB910-1746-4AD5-8B03-0A31F9D84577}"/>
              </a:ext>
            </a:extLst>
          </p:cNvPr>
          <p:cNvSpPr>
            <a:spLocks noGrp="1"/>
          </p:cNvSpPr>
          <p:nvPr>
            <p:ph sz="half" idx="1"/>
          </p:nvPr>
        </p:nvSpPr>
        <p:spPr>
          <a:xfrm>
            <a:off x="799786" y="1524000"/>
            <a:ext cx="7544428" cy="4724402"/>
          </a:xfrm>
        </p:spPr>
        <p:txBody>
          <a:bodyPr>
            <a:normAutofit/>
          </a:bodyPr>
          <a:lstStyle/>
          <a:p>
            <a:r>
              <a:rPr lang="en-IN" sz="2000" b="1" dirty="0"/>
              <a:t>PEP/LVET ratio </a:t>
            </a:r>
            <a:r>
              <a:rPr lang="en-IN" sz="2000" dirty="0"/>
              <a:t>– Measure of LV ejection fraction</a:t>
            </a:r>
          </a:p>
          <a:p>
            <a:pPr marL="0" indent="0">
              <a:buNone/>
            </a:pPr>
            <a:endParaRPr lang="en-IN" sz="2000" dirty="0"/>
          </a:p>
          <a:p>
            <a:r>
              <a:rPr lang="en-IN" sz="2000" dirty="0"/>
              <a:t>Normally, PEP = 1/3</a:t>
            </a:r>
            <a:r>
              <a:rPr lang="en-IN" sz="2000" baseline="30000" dirty="0"/>
              <a:t>rd</a:t>
            </a:r>
            <a:r>
              <a:rPr lang="en-IN" sz="2000" dirty="0"/>
              <a:t> of LVET</a:t>
            </a:r>
          </a:p>
          <a:p>
            <a:endParaRPr lang="en-IN" sz="2000" dirty="0"/>
          </a:p>
          <a:p>
            <a:r>
              <a:rPr lang="en-IN" sz="2000" dirty="0"/>
              <a:t>When PEP&gt; 45%, likelihood increase in LVET is &lt;40-45%</a:t>
            </a:r>
          </a:p>
          <a:p>
            <a:endParaRPr lang="en-IN" sz="2000" dirty="0"/>
          </a:p>
          <a:p>
            <a:r>
              <a:rPr lang="en-US" sz="2000" b="1" i="0" dirty="0">
                <a:solidFill>
                  <a:srgbClr val="000000"/>
                </a:solidFill>
                <a:effectLst/>
                <a:latin typeface="Verdana" panose="020B0604030504040204" pitchFamily="34" charset="0"/>
              </a:rPr>
              <a:t>corrected Systolic </a:t>
            </a:r>
            <a:r>
              <a:rPr lang="en-US" sz="2000" b="1" dirty="0">
                <a:solidFill>
                  <a:srgbClr val="000000"/>
                </a:solidFill>
                <a:latin typeface="Verdana" panose="020B0604030504040204" pitchFamily="34" charset="0"/>
              </a:rPr>
              <a:t>F</a:t>
            </a:r>
            <a:r>
              <a:rPr lang="en-US" sz="2000" b="1" i="0" dirty="0">
                <a:solidFill>
                  <a:srgbClr val="000000"/>
                </a:solidFill>
                <a:effectLst/>
                <a:latin typeface="Verdana" panose="020B0604030504040204" pitchFamily="34" charset="0"/>
              </a:rPr>
              <a:t>low </a:t>
            </a:r>
            <a:r>
              <a:rPr lang="en-US" sz="2000" b="1" dirty="0">
                <a:solidFill>
                  <a:srgbClr val="000000"/>
                </a:solidFill>
                <a:latin typeface="Verdana" panose="020B0604030504040204" pitchFamily="34" charset="0"/>
              </a:rPr>
              <a:t>T</a:t>
            </a:r>
            <a:r>
              <a:rPr lang="en-US" sz="2000" b="1" i="0" dirty="0">
                <a:solidFill>
                  <a:srgbClr val="000000"/>
                </a:solidFill>
                <a:effectLst/>
                <a:latin typeface="Verdana" panose="020B0604030504040204" pitchFamily="34" charset="0"/>
              </a:rPr>
              <a:t>ime [ </a:t>
            </a:r>
            <a:r>
              <a:rPr lang="en-US" sz="2000" b="1" i="0" dirty="0" err="1">
                <a:solidFill>
                  <a:srgbClr val="000000"/>
                </a:solidFill>
                <a:effectLst/>
                <a:latin typeface="Verdana" panose="020B0604030504040204" pitchFamily="34" charset="0"/>
              </a:rPr>
              <a:t>cSFT</a:t>
            </a:r>
            <a:r>
              <a:rPr lang="en-US" sz="2000" b="1" i="0" dirty="0">
                <a:solidFill>
                  <a:srgbClr val="000000"/>
                </a:solidFill>
                <a:effectLst/>
                <a:latin typeface="Verdana" panose="020B0604030504040204" pitchFamily="34" charset="0"/>
              </a:rPr>
              <a:t> ] </a:t>
            </a:r>
            <a:r>
              <a:rPr lang="en-US" sz="2000" b="0" i="0" dirty="0">
                <a:solidFill>
                  <a:srgbClr val="000000"/>
                </a:solidFill>
                <a:effectLst/>
                <a:latin typeface="Verdana" panose="020B0604030504040204" pitchFamily="34" charset="0"/>
              </a:rPr>
              <a:t>is LVET corrected for heart rate</a:t>
            </a:r>
            <a:endParaRPr lang="en-IN" sz="2000" dirty="0"/>
          </a:p>
        </p:txBody>
      </p:sp>
    </p:spTree>
    <p:extLst>
      <p:ext uri="{BB962C8B-B14F-4D97-AF65-F5344CB8AC3E}">
        <p14:creationId xmlns:p14="http://schemas.microsoft.com/office/powerpoint/2010/main" xmlns="" val="29193092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G_20210122_203551.jpg"/>
          <p:cNvPicPr>
            <a:picLocks noGrp="1" noChangeAspect="1"/>
          </p:cNvPicPr>
          <p:nvPr>
            <p:ph idx="1"/>
          </p:nvPr>
        </p:nvPicPr>
        <p:blipFill>
          <a:blip r:embed="rId2"/>
          <a:stretch>
            <a:fillRect/>
          </a:stretch>
        </p:blipFill>
        <p:spPr>
          <a:xfrm>
            <a:off x="381000" y="457200"/>
            <a:ext cx="8305800" cy="5638800"/>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shot_2021-01-22-20-32-12-07.png"/>
          <p:cNvPicPr>
            <a:picLocks noGrp="1" noChangeAspect="1"/>
          </p:cNvPicPr>
          <p:nvPr>
            <p:ph idx="1"/>
          </p:nvPr>
        </p:nvPicPr>
        <p:blipFill>
          <a:blip r:embed="rId2"/>
          <a:stretch>
            <a:fillRect/>
          </a:stretch>
        </p:blipFill>
        <p:spPr>
          <a:xfrm>
            <a:off x="152400" y="304800"/>
            <a:ext cx="8763000" cy="57912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t>THANK YOU</a:t>
            </a:r>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ardiac-cycle.png"/>
          <p:cNvPicPr>
            <a:picLocks noGrp="1" noChangeAspect="1"/>
          </p:cNvPicPr>
          <p:nvPr>
            <p:ph idx="1"/>
          </p:nvPr>
        </p:nvPicPr>
        <p:blipFill>
          <a:blip r:embed="rId2"/>
          <a:stretch>
            <a:fillRect/>
          </a:stretch>
        </p:blipFill>
        <p:spPr>
          <a:xfrm>
            <a:off x="685800" y="530225"/>
            <a:ext cx="7620000" cy="5641975"/>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20210112_214759.jpg"/>
          <p:cNvPicPr>
            <a:picLocks noGrp="1" noChangeAspect="1"/>
          </p:cNvPicPr>
          <p:nvPr>
            <p:ph idx="1"/>
          </p:nvPr>
        </p:nvPicPr>
        <p:blipFill>
          <a:blip r:embed="rId2"/>
          <a:stretch>
            <a:fillRect/>
          </a:stretch>
        </p:blipFill>
        <p:spPr>
          <a:xfrm>
            <a:off x="533400" y="530225"/>
            <a:ext cx="7924800" cy="5718175"/>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64008"/>
            <a:ext cx="8183880" cy="1051560"/>
          </a:xfrm>
        </p:spPr>
        <p:txBody>
          <a:bodyPr>
            <a:normAutofit fontScale="90000"/>
          </a:bodyPr>
          <a:lstStyle/>
          <a:p>
            <a:r>
              <a:rPr lang="en-US" dirty="0"/>
              <a:t>Cardiac Impulse</a:t>
            </a:r>
            <a:br>
              <a:rPr lang="en-US" dirty="0"/>
            </a:br>
            <a:r>
              <a:rPr lang="en-US" dirty="0"/>
              <a:t>Transmission</a:t>
            </a:r>
          </a:p>
        </p:txBody>
      </p:sp>
      <p:sp>
        <p:nvSpPr>
          <p:cNvPr id="3" name="Content Placeholder 2"/>
          <p:cNvSpPr>
            <a:spLocks noGrp="1"/>
          </p:cNvSpPr>
          <p:nvPr>
            <p:ph idx="1"/>
          </p:nvPr>
        </p:nvSpPr>
        <p:spPr>
          <a:xfrm>
            <a:off x="685800" y="1219200"/>
            <a:ext cx="8183880" cy="5026152"/>
          </a:xfrm>
        </p:spPr>
        <p:txBody>
          <a:bodyPr>
            <a:normAutofit/>
          </a:bodyPr>
          <a:lstStyle/>
          <a:p>
            <a:r>
              <a:rPr lang="en-US" sz="2000" dirty="0"/>
              <a:t>Initiated by spontaneous generation of AP in SA node</a:t>
            </a:r>
          </a:p>
          <a:p>
            <a:endParaRPr lang="en-US" sz="2000" dirty="0"/>
          </a:p>
          <a:p>
            <a:r>
              <a:rPr lang="en-US" sz="2000" dirty="0"/>
              <a:t>travel to AV node (1m/s) in 0.03 sec.</a:t>
            </a:r>
          </a:p>
          <a:p>
            <a:r>
              <a:rPr lang="en-US" sz="2000" dirty="0"/>
              <a:t>total delay in the A-V nodal and A-V bundle system is about 0.13 sec</a:t>
            </a:r>
          </a:p>
          <a:p>
            <a:endParaRPr lang="en-US" sz="2000" dirty="0"/>
          </a:p>
          <a:p>
            <a:r>
              <a:rPr lang="en-US" sz="2000" dirty="0"/>
              <a:t> AV nodal Delay allows time for the atria to empty their blood into the ventricles before ventricular contraction begins</a:t>
            </a:r>
          </a:p>
          <a:p>
            <a:endParaRPr lang="en-US" sz="2000" dirty="0"/>
          </a:p>
          <a:p>
            <a:r>
              <a:rPr lang="en-US" sz="2000" dirty="0"/>
              <a:t>Rapid Transmission in the Purkinje System(1.5 to 4.0 m/sec)…almost instantaneous transmission of the cardiac impulse throughout the ventricular muscle</a:t>
            </a:r>
          </a:p>
          <a:p>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g"/>
          <p:cNvPicPr>
            <a:picLocks noGrp="1" noChangeAspect="1"/>
          </p:cNvPicPr>
          <p:nvPr>
            <p:ph idx="1"/>
          </p:nvPr>
        </p:nvPicPr>
        <p:blipFill>
          <a:blip r:embed="rId2"/>
          <a:stretch>
            <a:fillRect/>
          </a:stretch>
        </p:blipFill>
        <p:spPr>
          <a:xfrm>
            <a:off x="1143000" y="381000"/>
            <a:ext cx="6629400" cy="50292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71"/>
            <a:ext cx="8183880" cy="1051560"/>
          </a:xfrm>
        </p:spPr>
        <p:txBody>
          <a:bodyPr/>
          <a:lstStyle/>
          <a:p>
            <a:r>
              <a:rPr lang="en-US" sz="3200" dirty="0"/>
              <a:t>Mechanical</a:t>
            </a:r>
            <a:r>
              <a:rPr lang="en-US" dirty="0"/>
              <a:t> events</a:t>
            </a:r>
          </a:p>
        </p:txBody>
      </p:sp>
      <p:pic>
        <p:nvPicPr>
          <p:cNvPr id="6" name="Content Placeholder 5" descr="c736169d951349a3d2efaf38f85dc960.jpg"/>
          <p:cNvPicPr>
            <a:picLocks noGrp="1" noChangeAspect="1"/>
          </p:cNvPicPr>
          <p:nvPr>
            <p:ph idx="1"/>
          </p:nvPr>
        </p:nvPicPr>
        <p:blipFill>
          <a:blip r:embed="rId2"/>
          <a:stretch>
            <a:fillRect/>
          </a:stretch>
        </p:blipFill>
        <p:spPr>
          <a:xfrm>
            <a:off x="685800" y="1219201"/>
            <a:ext cx="7391400" cy="50292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447</TotalTime>
  <Words>1156</Words>
  <Application>Microsoft Office PowerPoint</Application>
  <PresentationFormat>On-screen Show (4:3)</PresentationFormat>
  <Paragraphs>221</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Aspect</vt:lpstr>
      <vt:lpstr>CARDIAC CYCLE</vt:lpstr>
      <vt:lpstr>Slide 2</vt:lpstr>
      <vt:lpstr>Slide 3</vt:lpstr>
      <vt:lpstr>ELECTRICAL EVENTS       MECHANICAL EVENTS</vt:lpstr>
      <vt:lpstr>Slide 5</vt:lpstr>
      <vt:lpstr>Slide 6</vt:lpstr>
      <vt:lpstr>Cardiac Impulse Transmission</vt:lpstr>
      <vt:lpstr>Slide 8</vt:lpstr>
      <vt:lpstr>Mechanical events</vt:lpstr>
      <vt:lpstr>Physiologic Versus Cardiologic Systole and  Diastole</vt:lpstr>
      <vt:lpstr>PHASES OF CARDIAC CYCLE</vt:lpstr>
      <vt:lpstr>ATRIAL CONTRACTION</vt:lpstr>
      <vt:lpstr>Slide 13</vt:lpstr>
      <vt:lpstr>Slide 14</vt:lpstr>
      <vt:lpstr>ISOVOLUMETRIC CONTRACTION</vt:lpstr>
      <vt:lpstr>Slide 16</vt:lpstr>
      <vt:lpstr>RAPID EJECTION </vt:lpstr>
      <vt:lpstr>Slide 18</vt:lpstr>
      <vt:lpstr>REDUCED EJECTION</vt:lpstr>
      <vt:lpstr>ISOVOLUMETRIC RELAXATION</vt:lpstr>
      <vt:lpstr>Slide 21</vt:lpstr>
      <vt:lpstr>Slide 22</vt:lpstr>
      <vt:lpstr>RAPID FILLING </vt:lpstr>
      <vt:lpstr>Slide 24</vt:lpstr>
      <vt:lpstr>REDUCED FILLING  </vt:lpstr>
      <vt:lpstr>Slide 26</vt:lpstr>
      <vt:lpstr>PRESSURE VOLUME LOOP</vt:lpstr>
      <vt:lpstr>Slide 28</vt:lpstr>
      <vt:lpstr>Slide 29</vt:lpstr>
      <vt:lpstr>Slide 30</vt:lpstr>
      <vt:lpstr>Slide 31</vt:lpstr>
      <vt:lpstr>TIMING OF CARDIAC EVENTS</vt:lpstr>
      <vt:lpstr>Slide 33</vt:lpstr>
      <vt:lpstr>SYSTOLIC TIME INTERVALS</vt:lpstr>
      <vt:lpstr>Slide 35</vt:lpstr>
      <vt:lpstr>Slide 36</vt:lpstr>
      <vt:lpstr>Slide 37</vt:lpstr>
      <vt:lpstr>Slide 38</vt:lpstr>
      <vt:lpstr>Slide 39</vt:lpstr>
      <vt:lpstr>Slide 40</vt:lpstr>
      <vt:lpstr>Slide 41</vt:lpstr>
      <vt:lpstr>Slide 42</vt:lpstr>
      <vt:lpstr>Slide 43</vt:lpstr>
      <vt:lpstr>Slide 44</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CYCLE</dc:title>
  <dc:creator>KM</dc:creator>
  <cp:lastModifiedBy>KM</cp:lastModifiedBy>
  <cp:revision>51</cp:revision>
  <dcterms:created xsi:type="dcterms:W3CDTF">2021-01-12T15:52:56Z</dcterms:created>
  <dcterms:modified xsi:type="dcterms:W3CDTF">2021-01-22T15:13:25Z</dcterms:modified>
</cp:coreProperties>
</file>